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0" r:id="rId4"/>
  </p:sldMasterIdLst>
  <p:notesMasterIdLst>
    <p:notesMasterId r:id="rId47"/>
  </p:notesMasterIdLst>
  <p:sldIdLst>
    <p:sldId id="321" r:id="rId5"/>
    <p:sldId id="280" r:id="rId6"/>
    <p:sldId id="315" r:id="rId7"/>
    <p:sldId id="281" r:id="rId8"/>
    <p:sldId id="283" r:id="rId9"/>
    <p:sldId id="285" r:id="rId10"/>
    <p:sldId id="284" r:id="rId11"/>
    <p:sldId id="282" r:id="rId12"/>
    <p:sldId id="316" r:id="rId13"/>
    <p:sldId id="286" r:id="rId14"/>
    <p:sldId id="287" r:id="rId15"/>
    <p:sldId id="317" r:id="rId16"/>
    <p:sldId id="288" r:id="rId17"/>
    <p:sldId id="314" r:id="rId18"/>
    <p:sldId id="289" r:id="rId19"/>
    <p:sldId id="290" r:id="rId20"/>
    <p:sldId id="318"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6" r:id="rId35"/>
    <p:sldId id="304" r:id="rId36"/>
    <p:sldId id="305" r:id="rId37"/>
    <p:sldId id="307" r:id="rId38"/>
    <p:sldId id="308" r:id="rId39"/>
    <p:sldId id="309" r:id="rId40"/>
    <p:sldId id="310" r:id="rId41"/>
    <p:sldId id="311" r:id="rId42"/>
    <p:sldId id="319" r:id="rId43"/>
    <p:sldId id="312" r:id="rId44"/>
    <p:sldId id="320" r:id="rId45"/>
    <p:sldId id="323"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41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986" autoAdjust="0"/>
  </p:normalViewPr>
  <p:slideViewPr>
    <p:cSldViewPr>
      <p:cViewPr varScale="1">
        <p:scale>
          <a:sx n="97" d="100"/>
          <a:sy n="97" d="100"/>
        </p:scale>
        <p:origin x="1074" y="90"/>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B49B9B-0720-4161-8FFF-6EC9379F1819}" type="datetimeFigureOut">
              <a:rPr lang="de-DE" smtClean="0"/>
              <a:pPr/>
              <a:t>07.06.2016</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BBAF6A-A91C-48EF-ACFA-4D7E428CB6BD}" type="slidenum">
              <a:rPr lang="de-AT" smtClean="0"/>
              <a:pPr/>
              <a:t>‹#›</a:t>
            </a:fld>
            <a:endParaRPr lang="de-AT"/>
          </a:p>
        </p:txBody>
      </p:sp>
    </p:spTree>
    <p:extLst>
      <p:ext uri="{BB962C8B-B14F-4D97-AF65-F5344CB8AC3E}">
        <p14:creationId xmlns:p14="http://schemas.microsoft.com/office/powerpoint/2010/main" val="34022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normAutofit/>
          </a:bodyPr>
          <a:lstStyle/>
          <a:p>
            <a:endParaRPr lang="de-AT" dirty="0"/>
          </a:p>
        </p:txBody>
      </p:sp>
      <p:sp>
        <p:nvSpPr>
          <p:cNvPr id="4" name="Foliennummernplatzhalter 3"/>
          <p:cNvSpPr>
            <a:spLocks noGrp="1"/>
          </p:cNvSpPr>
          <p:nvPr>
            <p:ph type="sldNum" sz="quarter" idx="10"/>
          </p:nvPr>
        </p:nvSpPr>
        <p:spPr/>
        <p:txBody>
          <a:bodyPr/>
          <a:lstStyle/>
          <a:p>
            <a:fld id="{C6BBAF6A-A91C-48EF-ACFA-4D7E428CB6BD}" type="slidenum">
              <a:rPr lang="de-AT" smtClean="0"/>
              <a:pPr/>
              <a:t>40</a:t>
            </a:fld>
            <a:endParaRPr lang="de-AT"/>
          </a:p>
        </p:txBody>
      </p:sp>
    </p:spTree>
    <p:extLst>
      <p:ext uri="{BB962C8B-B14F-4D97-AF65-F5344CB8AC3E}">
        <p14:creationId xmlns:p14="http://schemas.microsoft.com/office/powerpoint/2010/main" val="13835852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522539" y="452669"/>
            <a:ext cx="10334101" cy="914131"/>
          </a:xfrm>
          <a:prstGeom prst="rect">
            <a:avLst/>
          </a:prstGeom>
        </p:spPr>
        <p:txBody>
          <a:bodyPr lIns="0" tIns="0" rIns="0" bIns="0" anchor="b"/>
          <a:lstStyle>
            <a:lvl1pPr marL="0" indent="0">
              <a:spcBef>
                <a:spcPts val="0"/>
              </a:spcBef>
              <a:buFontTx/>
              <a:buNone/>
              <a:defRPr sz="1867">
                <a:solidFill>
                  <a:schemeClr val="accent2"/>
                </a:solidFill>
                <a:latin typeface="+mn-lt"/>
              </a:defRPr>
            </a:lvl1pPr>
            <a:lvl2pPr marL="609585" indent="0">
              <a:buFontTx/>
              <a:buNone/>
              <a:defRPr sz="1867">
                <a:latin typeface="+mn-lt"/>
              </a:defRPr>
            </a:lvl2pPr>
            <a:lvl3pPr marL="1219170" indent="0">
              <a:buFontTx/>
              <a:buNone/>
              <a:defRPr sz="1867">
                <a:latin typeface="+mn-lt"/>
              </a:defRPr>
            </a:lvl3pPr>
            <a:lvl4pPr marL="1828754" indent="0">
              <a:buFontTx/>
              <a:buNone/>
              <a:defRPr sz="1867">
                <a:latin typeface="+mn-lt"/>
              </a:defRPr>
            </a:lvl4pPr>
            <a:lvl5pPr marL="2438339" indent="0">
              <a:buFontTx/>
              <a:buNone/>
              <a:defRPr sz="1867">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6962576" y="1997459"/>
            <a:ext cx="1053520" cy="1053453"/>
          </a:xfrm>
          <a:prstGeom prst="rect">
            <a:avLst/>
          </a:prstGeom>
          <a:solidFill>
            <a:schemeClr val="bg1">
              <a:lumMod val="75000"/>
            </a:schemeClr>
          </a:solidFill>
        </p:spPr>
        <p:txBody>
          <a:bodyPr anchor="ctr"/>
          <a:lstStyle>
            <a:lvl1pPr marL="0" indent="0" algn="ctr">
              <a:buNone/>
              <a:defRPr sz="1333">
                <a:solidFill>
                  <a:schemeClr val="bg1">
                    <a:lumMod val="50000"/>
                  </a:schemeClr>
                </a:solidFill>
                <a:latin typeface="+mj-lt"/>
              </a:defRPr>
            </a:lvl1pPr>
          </a:lstStyle>
          <a:p>
            <a:pPr lvl="0"/>
            <a:r>
              <a:rPr lang="en-US" noProof="0" dirty="0"/>
              <a:t>Image</a:t>
            </a:r>
          </a:p>
        </p:txBody>
      </p:sp>
      <p:sp>
        <p:nvSpPr>
          <p:cNvPr id="3" name="Rectangle 2"/>
          <p:cNvSpPr/>
          <p:nvPr/>
        </p:nvSpPr>
        <p:spPr>
          <a:xfrm>
            <a:off x="0" y="1994912"/>
            <a:ext cx="6864085"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4" y="3261019"/>
            <a:ext cx="5047925" cy="909307"/>
          </a:xfrm>
          <a:prstGeom prst="rect">
            <a:avLst/>
          </a:prstGeom>
        </p:spPr>
        <p:txBody>
          <a:bodyPr wrap="square" lIns="0" tIns="0" rIns="0" bIns="0" anchor="b"/>
          <a:lstStyle>
            <a:lvl1pPr>
              <a:defRPr sz="72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8112224" y="1994912"/>
            <a:ext cx="3936437" cy="528000"/>
          </a:xfrm>
          <a:prstGeom prst="rect">
            <a:avLst/>
          </a:prstGeom>
        </p:spPr>
        <p:txBody>
          <a:bodyPr lIns="0" tIns="0" rIns="0" bIns="0">
            <a:noAutofit/>
          </a:bodyPr>
          <a:lstStyle>
            <a:lvl1pPr marL="0" indent="0">
              <a:buNone/>
              <a:defRPr sz="32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8112224" y="2522912"/>
            <a:ext cx="3936437" cy="528000"/>
          </a:xfrm>
          <a:prstGeom prst="rect">
            <a:avLst/>
          </a:prstGeom>
        </p:spPr>
        <p:txBody>
          <a:bodyPr lIns="0" tIns="0" rIns="0" bIns="0">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8112224" y="3117638"/>
            <a:ext cx="3936437" cy="1062105"/>
          </a:xfrm>
          <a:prstGeom prst="rect">
            <a:avLst/>
          </a:prstGeom>
        </p:spPr>
        <p:txBody>
          <a:bodyPr lIns="0" tIns="0" rIns="0" bIns="0" anchor="ctr">
            <a:noAutofit/>
          </a:bodyPr>
          <a:lstStyle>
            <a:lvl1pPr marL="0" indent="0">
              <a:buNone/>
              <a:defRPr sz="1333">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525334" y="4179744"/>
            <a:ext cx="505351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6957584" y="3117638"/>
            <a:ext cx="1058513" cy="1062105"/>
          </a:xfrm>
          <a:prstGeom prst="rect">
            <a:avLst/>
          </a:prstGeom>
          <a:solidFill>
            <a:schemeClr val="bg1">
              <a:lumMod val="75000"/>
            </a:schemeClr>
          </a:solidFill>
        </p:spPr>
        <p:txBody>
          <a:bodyPr lIns="46800" rIns="46800" anchor="ctr"/>
          <a:lstStyle>
            <a:lvl1pPr marL="0" indent="0" algn="r">
              <a:buFontTx/>
              <a:buNone/>
              <a:defRPr sz="1333">
                <a:solidFill>
                  <a:schemeClr val="tx1"/>
                </a:solidFill>
                <a:latin typeface="+mn-lt"/>
              </a:defRPr>
            </a:lvl1pPr>
            <a:lvl2pPr marL="609585" indent="0">
              <a:buFontTx/>
              <a:buNone/>
              <a:defRPr sz="1333">
                <a:latin typeface="+mn-lt"/>
              </a:defRPr>
            </a:lvl2pPr>
            <a:lvl3pPr marL="1219170" indent="0">
              <a:buFontTx/>
              <a:buNone/>
              <a:defRPr sz="1333">
                <a:latin typeface="+mn-lt"/>
              </a:defRPr>
            </a:lvl3pPr>
            <a:lvl4pPr marL="1828754" indent="0">
              <a:buFontTx/>
              <a:buNone/>
              <a:defRPr sz="1333">
                <a:latin typeface="+mn-lt"/>
              </a:defRPr>
            </a:lvl4pPr>
            <a:lvl5pPr marL="2438339" indent="0">
              <a:buFontTx/>
              <a:buNone/>
              <a:defRPr sz="1333">
                <a:latin typeface="+mn-lt"/>
              </a:defRPr>
            </a:lvl5pPr>
          </a:lstStyle>
          <a:p>
            <a:pPr lvl="0"/>
            <a:r>
              <a:rPr lang="en-US" noProof="0" dirty="0"/>
              <a:t>Contact</a:t>
            </a:r>
          </a:p>
        </p:txBody>
      </p:sp>
      <p:sp>
        <p:nvSpPr>
          <p:cNvPr id="31" name="Rectangle 30"/>
          <p:cNvSpPr/>
          <p:nvPr/>
        </p:nvSpPr>
        <p:spPr>
          <a:xfrm>
            <a:off x="6957584" y="4246469"/>
            <a:ext cx="1058513" cy="106210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pic>
        <p:nvPicPr>
          <p:cNvPr id="30" name="Grafik 3" descr="timecockpit_horizontal_rgb.png"/>
          <p:cNvPicPr>
            <a:picLocks noChangeAspect="1"/>
          </p:cNvPicPr>
          <p:nvPr/>
        </p:nvPicPr>
        <p:blipFill rotWithShape="1">
          <a:blip r:embed="rId2" cstate="print"/>
          <a:srcRect r="83641"/>
          <a:stretch/>
        </p:blipFill>
        <p:spPr>
          <a:xfrm>
            <a:off x="7057095" y="4347777"/>
            <a:ext cx="859487" cy="859487"/>
          </a:xfrm>
          <a:prstGeom prst="rect">
            <a:avLst/>
          </a:prstGeom>
        </p:spPr>
      </p:pic>
      <p:sp>
        <p:nvSpPr>
          <p:cNvPr id="32" name="Textfeld 12"/>
          <p:cNvSpPr txBox="1"/>
          <p:nvPr/>
        </p:nvSpPr>
        <p:spPr>
          <a:xfrm>
            <a:off x="8016214" y="4833071"/>
            <a:ext cx="1538691" cy="338554"/>
          </a:xfrm>
          <a:prstGeom prst="rect">
            <a:avLst/>
          </a:prstGeom>
          <a:noFill/>
        </p:spPr>
        <p:txBody>
          <a:bodyPr wrap="none" rtlCol="0">
            <a:spAutoFit/>
          </a:bodyPr>
          <a:lstStyle/>
          <a:p>
            <a:r>
              <a:rPr lang="en-US" sz="1600" b="1" noProof="0" dirty="0">
                <a:solidFill>
                  <a:schemeClr val="accent1"/>
                </a:solidFill>
              </a:rPr>
              <a:t>Saves the day.</a:t>
            </a:r>
          </a:p>
        </p:txBody>
      </p:sp>
      <p:pic>
        <p:nvPicPr>
          <p:cNvPr id="33" name="Grafik 3" descr="timecockpit_horizontal_rgb.png"/>
          <p:cNvPicPr>
            <a:picLocks noChangeAspect="1"/>
          </p:cNvPicPr>
          <p:nvPr/>
        </p:nvPicPr>
        <p:blipFill rotWithShape="1">
          <a:blip r:embed="rId2" cstate="print"/>
          <a:srcRect l="21866" r="-448"/>
          <a:stretch/>
        </p:blipFill>
        <p:spPr>
          <a:xfrm>
            <a:off x="8072365" y="4370903"/>
            <a:ext cx="2976451" cy="619637"/>
          </a:xfrm>
          <a:prstGeom prst="rect">
            <a:avLst/>
          </a:prstGeom>
        </p:spPr>
      </p:pic>
    </p:spTree>
    <p:extLst>
      <p:ext uri="{BB962C8B-B14F-4D97-AF65-F5344CB8AC3E}">
        <p14:creationId xmlns:p14="http://schemas.microsoft.com/office/powerpoint/2010/main" val="326992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llustration">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34197" y="246888"/>
            <a:ext cx="3622443"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623392" y="912328"/>
            <a:ext cx="7104789" cy="5620597"/>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8234197" y="913816"/>
            <a:ext cx="3622443"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604797"/>
            <a:ext cx="3616641" cy="4928128"/>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54844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ull Screen Image">
    <p:spTree>
      <p:nvGrpSpPr>
        <p:cNvPr id="1" name=""/>
        <p:cNvGrpSpPr/>
        <p:nvPr/>
      </p:nvGrpSpPr>
      <p:grpSpPr>
        <a:xfrm>
          <a:off x="0" y="0"/>
          <a:ext cx="0" cy="0"/>
          <a:chOff x="0" y="0"/>
          <a:chExt cx="0" cy="0"/>
        </a:xfrm>
      </p:grpSpPr>
      <p:sp>
        <p:nvSpPr>
          <p:cNvPr id="3" name="Rectangle 2"/>
          <p:cNvSpPr/>
          <p:nvPr/>
        </p:nvSpPr>
        <p:spPr>
          <a:xfrm>
            <a:off x="19673"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a:p>
        </p:txBody>
      </p:sp>
      <p:sp>
        <p:nvSpPr>
          <p:cNvPr id="9" name="Content Placeholder 7"/>
          <p:cNvSpPr>
            <a:spLocks noGrp="1"/>
          </p:cNvSpPr>
          <p:nvPr>
            <p:ph sz="quarter" idx="22" hasCustomPrompt="1"/>
          </p:nvPr>
        </p:nvSpPr>
        <p:spPr>
          <a:xfrm>
            <a:off x="623392" y="932723"/>
            <a:ext cx="10945216" cy="4320480"/>
          </a:xfrm>
          <a:prstGeom prst="rect">
            <a:avLst/>
          </a:prstGeom>
        </p:spPr>
        <p:txBody>
          <a:bodyPr lIns="0" tIns="0" rIns="0" bIns="0"/>
          <a:lstStyle>
            <a:lvl1pPr marL="241294" indent="-241294">
              <a:spcBef>
                <a:spcPts val="1600"/>
              </a:spcBef>
              <a:buFontTx/>
              <a:buNone/>
              <a:defRPr sz="2667">
                <a:solidFill>
                  <a:schemeClr val="tx1"/>
                </a:solidFill>
                <a:latin typeface="+mj-lt"/>
              </a:defRPr>
            </a:lvl1pPr>
            <a:lvl2pPr marL="482588" indent="-241294">
              <a:spcBef>
                <a:spcPts val="0"/>
              </a:spcBef>
              <a:buFontTx/>
              <a:buNone/>
              <a:defRPr sz="2133">
                <a:solidFill>
                  <a:schemeClr val="tx1"/>
                </a:solidFill>
                <a:latin typeface="+mj-lt"/>
              </a:defRPr>
            </a:lvl2pPr>
            <a:lvl3pPr marL="713300" indent="-230712">
              <a:spcBef>
                <a:spcPts val="0"/>
              </a:spcBef>
              <a:buFontTx/>
              <a:buNone/>
              <a:defRPr sz="1600">
                <a:solidFill>
                  <a:schemeClr val="tx1"/>
                </a:solidFill>
                <a:latin typeface="+mj-lt"/>
              </a:defRPr>
            </a:lvl3pPr>
            <a:lvl4pPr marL="954593" indent="-241294">
              <a:spcBef>
                <a:spcPts val="0"/>
              </a:spcBef>
              <a:buFontTx/>
              <a:buNone/>
              <a:defRPr sz="1333">
                <a:solidFill>
                  <a:schemeClr val="tx1"/>
                </a:solidFill>
                <a:latin typeface="+mj-lt"/>
              </a:defRPr>
            </a:lvl4pPr>
            <a:lvl5pPr marL="1198003" indent="-243411">
              <a:spcBef>
                <a:spcPts val="0"/>
              </a:spcBef>
              <a:buFontTx/>
              <a:buNone/>
              <a:defRPr sz="1333">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623392" y="6014653"/>
            <a:ext cx="10945216"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623392" y="5327245"/>
            <a:ext cx="10945216" cy="665440"/>
          </a:xfrm>
          <a:prstGeom prst="rect">
            <a:avLst/>
          </a:prstGeom>
        </p:spPr>
        <p:txBody>
          <a:bodyPr wrap="square" lIns="0" tIns="0" rIns="0" bIns="0" anchor="b"/>
          <a:lstStyle>
            <a:lvl1pPr>
              <a:defRPr sz="3733">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Tree>
    <p:extLst>
      <p:ext uri="{BB962C8B-B14F-4D97-AF65-F5344CB8AC3E}">
        <p14:creationId xmlns:p14="http://schemas.microsoft.com/office/powerpoint/2010/main" val="2630866727"/>
      </p:ext>
    </p:extLst>
  </p:cSld>
  <p:clrMapOvr>
    <a:masterClrMapping/>
  </p:clrMapOvr>
  <p:transition spd="slow">
    <p:push dir="u"/>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7" name="Titel 1"/>
          <p:cNvSpPr>
            <a:spLocks noGrp="1"/>
          </p:cNvSpPr>
          <p:nvPr>
            <p:ph type="title" hasCustomPrompt="1"/>
          </p:nvPr>
        </p:nvSpPr>
        <p:spPr>
          <a:xfrm>
            <a:off x="8245490" y="238172"/>
            <a:ext cx="3611151" cy="665440"/>
          </a:xfrm>
          <a:prstGeom prst="rect">
            <a:avLst/>
          </a:prstGeom>
        </p:spPr>
        <p:txBody>
          <a:bodyPr wrap="square" lIns="0" tIns="0" rIns="0" bIns="0" anchor="b"/>
          <a:lstStyle>
            <a:lvl1pPr>
              <a:defRPr sz="32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623392" y="903613"/>
            <a:ext cx="7104789" cy="5629313"/>
          </a:xfrm>
          <a:prstGeom prst="rect">
            <a:avLst/>
          </a:prstGeom>
        </p:spPr>
        <p:txBody>
          <a:bodyPr lIns="0" tIns="0" rIns="0" bIns="0"/>
          <a:lstStyle>
            <a:lvl1pPr marL="0" indent="0">
              <a:spcBef>
                <a:spcPts val="0"/>
              </a:spcBef>
              <a:buFontTx/>
              <a:buNone/>
              <a:tabLst>
                <a:tab pos="241294" algn="l"/>
                <a:tab pos="482588" algn="l"/>
                <a:tab pos="713300" algn="l"/>
                <a:tab pos="954593" algn="l"/>
                <a:tab pos="1198003" algn="l"/>
                <a:tab pos="1439297" algn="l"/>
                <a:tab pos="1670009" algn="l"/>
                <a:tab pos="1911303" algn="l"/>
                <a:tab pos="2152597" algn="l"/>
                <a:tab pos="2393891" algn="l"/>
                <a:tab pos="2635185" algn="l"/>
                <a:tab pos="2865895" algn="l"/>
                <a:tab pos="3109306" algn="l"/>
                <a:tab pos="3350600" algn="l"/>
                <a:tab pos="3591894" algn="l"/>
                <a:tab pos="3822604" algn="l"/>
                <a:tab pos="4063898" algn="l"/>
                <a:tab pos="4305192" algn="l"/>
              </a:tabLst>
              <a:defRPr sz="1600">
                <a:solidFill>
                  <a:schemeClr val="tx1"/>
                </a:solidFill>
                <a:latin typeface="Consolas" panose="020B0609020204030204" pitchFamily="49" charset="0"/>
                <a:cs typeface="Consolas" panose="020B0609020204030204" pitchFamily="49" charset="0"/>
              </a:defRPr>
            </a:lvl1pPr>
            <a:lvl2pPr marL="482588" indent="-241294">
              <a:spcBef>
                <a:spcPts val="0"/>
              </a:spcBef>
              <a:buFontTx/>
              <a:buNone/>
              <a:defRPr sz="1600">
                <a:solidFill>
                  <a:schemeClr val="tx1"/>
                </a:solidFill>
                <a:latin typeface="Consolas" panose="020B0609020204030204" pitchFamily="49" charset="0"/>
                <a:cs typeface="Consolas" panose="020B0609020204030204" pitchFamily="49" charset="0"/>
              </a:defRPr>
            </a:lvl2pPr>
            <a:lvl3pPr marL="713300" indent="-230712">
              <a:spcBef>
                <a:spcPts val="0"/>
              </a:spcBef>
              <a:buFontTx/>
              <a:buNone/>
              <a:defRPr sz="1600">
                <a:solidFill>
                  <a:schemeClr val="tx1"/>
                </a:solidFill>
                <a:latin typeface="Consolas" panose="020B0609020204030204" pitchFamily="49" charset="0"/>
                <a:cs typeface="Consolas" panose="020B0609020204030204" pitchFamily="49" charset="0"/>
              </a:defRPr>
            </a:lvl3pPr>
            <a:lvl4pPr marL="954593" indent="-241294">
              <a:spcBef>
                <a:spcPts val="0"/>
              </a:spcBef>
              <a:buFontTx/>
              <a:buNone/>
              <a:defRPr sz="1600">
                <a:solidFill>
                  <a:schemeClr val="tx1"/>
                </a:solidFill>
                <a:latin typeface="Consolas" panose="020B0609020204030204" pitchFamily="49" charset="0"/>
                <a:cs typeface="Consolas" panose="020B0609020204030204" pitchFamily="49" charset="0"/>
              </a:defRPr>
            </a:lvl4pPr>
            <a:lvl5pPr marL="1198003" indent="-243411">
              <a:spcBef>
                <a:spcPts val="0"/>
              </a:spcBef>
              <a:buFontTx/>
              <a:buNone/>
              <a:defRPr sz="16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8245490" y="919173"/>
            <a:ext cx="3611151"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56084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Rectangle 2"/>
          <p:cNvSpPr/>
          <p:nvPr/>
        </p:nvSpPr>
        <p:spPr>
          <a:xfrm>
            <a:off x="0" y="0"/>
            <a:ext cx="8016096"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sz="2400" dirty="0">
              <a:latin typeface="+mj-lt"/>
            </a:endParaRPr>
          </a:p>
        </p:txBody>
      </p:sp>
      <p:sp>
        <p:nvSpPr>
          <p:cNvPr id="16" name="Text Placeholder 11"/>
          <p:cNvSpPr>
            <a:spLocks noGrp="1"/>
          </p:cNvSpPr>
          <p:nvPr>
            <p:ph type="body" sz="quarter" idx="16" hasCustomPrompt="1"/>
          </p:nvPr>
        </p:nvSpPr>
        <p:spPr>
          <a:xfrm>
            <a:off x="8239999" y="260648"/>
            <a:ext cx="3622443" cy="672075"/>
          </a:xfrm>
          <a:prstGeom prst="rect">
            <a:avLst/>
          </a:prstGeom>
        </p:spPr>
        <p:txBody>
          <a:bodyPr lIns="0" tIns="0" rIns="0" bIns="0" anchor="b">
            <a:noAutofit/>
          </a:bodyPr>
          <a:lstStyle>
            <a:lvl1pPr marL="0" indent="0">
              <a:buNone/>
              <a:defRPr sz="32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0" name="Text Placeholder 9"/>
          <p:cNvSpPr>
            <a:spLocks noGrp="1"/>
          </p:cNvSpPr>
          <p:nvPr>
            <p:ph type="body" sz="quarter" idx="23" hasCustomPrompt="1"/>
          </p:nvPr>
        </p:nvSpPr>
        <p:spPr>
          <a:xfrm>
            <a:off x="623392" y="6014653"/>
            <a:ext cx="7104789" cy="510136"/>
          </a:xfrm>
          <a:prstGeom prst="rect">
            <a:avLst/>
          </a:prstGeom>
        </p:spPr>
        <p:txBody>
          <a:bodyPr lIns="0" tIns="0" rIns="0" bIns="0"/>
          <a:lstStyle>
            <a:lvl1pPr marL="0" indent="0">
              <a:buFontTx/>
              <a:buNone/>
              <a:defRPr sz="1600">
                <a:solidFill>
                  <a:schemeClr val="tx1"/>
                </a:solidFill>
                <a:latin typeface="+mj-lt"/>
                <a:cs typeface="Segoe UI Semilight" panose="020B0402040204020203" pitchFamily="34" charset="0"/>
              </a:defRPr>
            </a:lvl1pPr>
            <a:lvl2pPr marL="609585" indent="0">
              <a:buFontTx/>
              <a:buNone/>
              <a:defRPr sz="1867">
                <a:solidFill>
                  <a:schemeClr val="tx1"/>
                </a:solidFill>
                <a:latin typeface="+mn-lt"/>
              </a:defRPr>
            </a:lvl2pPr>
            <a:lvl3pPr marL="1219170" indent="0">
              <a:buFontTx/>
              <a:buNone/>
              <a:defRPr sz="1867">
                <a:solidFill>
                  <a:schemeClr val="tx1"/>
                </a:solidFill>
                <a:latin typeface="+mn-lt"/>
              </a:defRPr>
            </a:lvl3pPr>
            <a:lvl4pPr marL="1828754" indent="0">
              <a:buFontTx/>
              <a:buNone/>
              <a:defRPr sz="1867">
                <a:solidFill>
                  <a:schemeClr val="tx1"/>
                </a:solidFill>
                <a:latin typeface="+mn-lt"/>
              </a:defRPr>
            </a:lvl4pPr>
            <a:lvl5pPr marL="2438339" indent="0">
              <a:buFontTx/>
              <a:buNone/>
              <a:defRPr sz="1867">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8240000" y="1700808"/>
            <a:ext cx="3616641" cy="4832117"/>
          </a:xfrm>
          <a:prstGeom prst="rect">
            <a:avLst/>
          </a:prstGeom>
        </p:spPr>
        <p:txBody>
          <a:bodyPr lIns="0" tIns="0" rIns="0" bIns="0"/>
          <a:lstStyle>
            <a:lvl1pPr marL="241294" indent="-241294">
              <a:spcBef>
                <a:spcPts val="2400"/>
              </a:spcBef>
              <a:buFontTx/>
              <a:buNone/>
              <a:defRPr sz="2400">
                <a:solidFill>
                  <a:schemeClr val="tx1"/>
                </a:solidFill>
                <a:latin typeface="Segoe UI Semilight" panose="020B0402040204020203" pitchFamily="34" charset="0"/>
                <a:cs typeface="Segoe UI Semilight" panose="020B0402040204020203" pitchFamily="34" charset="0"/>
              </a:defRPr>
            </a:lvl1pPr>
            <a:lvl2pPr marL="482588" indent="-241294">
              <a:spcBef>
                <a:spcPts val="0"/>
              </a:spcBef>
              <a:buFontTx/>
              <a:buNone/>
              <a:defRPr sz="1867">
                <a:solidFill>
                  <a:schemeClr val="tx1"/>
                </a:solidFill>
                <a:latin typeface="+mj-lt"/>
                <a:cs typeface="Segoe UI Semilight" panose="020B0402040204020203" pitchFamily="34" charset="0"/>
              </a:defRPr>
            </a:lvl2pPr>
            <a:lvl3pPr marL="713300" indent="-230712">
              <a:spcBef>
                <a:spcPts val="0"/>
              </a:spcBef>
              <a:buFontTx/>
              <a:buNone/>
              <a:defRPr sz="1600">
                <a:solidFill>
                  <a:schemeClr val="tx1"/>
                </a:solidFill>
                <a:latin typeface="+mj-lt"/>
                <a:cs typeface="Segoe UI Semilight" panose="020B0402040204020203" pitchFamily="34" charset="0"/>
              </a:defRPr>
            </a:lvl3pPr>
            <a:lvl4pPr marL="954593" indent="-241294">
              <a:spcBef>
                <a:spcPts val="0"/>
              </a:spcBef>
              <a:buFontTx/>
              <a:buNone/>
              <a:defRPr sz="1400">
                <a:solidFill>
                  <a:schemeClr val="tx1"/>
                </a:solidFill>
                <a:latin typeface="+mj-lt"/>
                <a:cs typeface="Segoe UI Semilight" panose="020B0402040204020203" pitchFamily="34" charset="0"/>
              </a:defRPr>
            </a:lvl4pPr>
            <a:lvl5pPr marL="1198003" indent="-243411">
              <a:spcBef>
                <a:spcPts val="0"/>
              </a:spcBef>
              <a:buFontTx/>
              <a:buNone/>
              <a:defRPr sz="1333">
                <a:solidFill>
                  <a:schemeClr val="tx1"/>
                </a:solidFill>
                <a:latin typeface="+mj-lt"/>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extBox 1"/>
          <p:cNvSpPr txBox="1"/>
          <p:nvPr/>
        </p:nvSpPr>
        <p:spPr>
          <a:xfrm>
            <a:off x="505413" y="5382931"/>
            <a:ext cx="1435008" cy="666786"/>
          </a:xfrm>
          <a:prstGeom prst="rect">
            <a:avLst/>
          </a:prstGeom>
          <a:noFill/>
        </p:spPr>
        <p:txBody>
          <a:bodyPr wrap="none" rtlCol="0">
            <a:spAutoFit/>
          </a:bodyPr>
          <a:lstStyle/>
          <a:p>
            <a:r>
              <a:rPr lang="de-AT" sz="3733" kern="1200" dirty="0">
                <a:solidFill>
                  <a:schemeClr val="tx1"/>
                </a:solidFill>
                <a:latin typeface="Segoe UI Semilight" panose="020B0402040204020203" pitchFamily="34" charset="0"/>
                <a:ea typeface="+mj-ea"/>
                <a:cs typeface="Segoe UI Semilight" panose="020B0402040204020203" pitchFamily="34" charset="0"/>
              </a:rPr>
              <a:t>Demo</a:t>
            </a:r>
            <a:endParaRPr lang="en-US" sz="3733" kern="1200" dirty="0">
              <a:solidFill>
                <a:schemeClr val="tx1"/>
              </a:solidFill>
              <a:latin typeface="Segoe UI Semilight" panose="020B0402040204020203" pitchFamily="34" charset="0"/>
              <a:ea typeface="+mj-ea"/>
              <a:cs typeface="Segoe UI Semilight" panose="020B0402040204020203" pitchFamily="34" charset="0"/>
            </a:endParaRPr>
          </a:p>
        </p:txBody>
      </p:sp>
    </p:spTree>
    <p:extLst>
      <p:ext uri="{BB962C8B-B14F-4D97-AF65-F5344CB8AC3E}">
        <p14:creationId xmlns:p14="http://schemas.microsoft.com/office/powerpoint/2010/main" val="15799457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me cockpit (en)">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en-US" sz="24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24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24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24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2400" dirty="0">
                <a:latin typeface="Segoe UI Semilight" panose="020B0402040204020203" pitchFamily="34" charset="0"/>
                <a:ea typeface="ＭＳ Ｐゴシック" charset="0"/>
                <a:cs typeface="Segoe UI Semilight" panose="020B0402040204020203" pitchFamily="34" charset="0"/>
              </a:rPr>
              <a:t>. After the trial period you can use                       for only 0,20€ per user and month without a minimal subscription time and without a minimal number of users.</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3"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3" cstate="print"/>
          <a:srcRect l="20996"/>
          <a:stretch>
            <a:fillRect/>
          </a:stretch>
        </p:blipFill>
        <p:spPr>
          <a:xfrm>
            <a:off x="2107488" y="4359260"/>
            <a:ext cx="1744784" cy="361280"/>
          </a:xfrm>
          <a:prstGeom prst="rect">
            <a:avLst/>
          </a:prstGeom>
        </p:spPr>
      </p:pic>
      <p:pic>
        <p:nvPicPr>
          <p:cNvPr id="7" name="Grafik 16" descr="timecockpit_horizontal_rgb.png"/>
          <p:cNvPicPr>
            <a:picLocks noChangeAspect="1"/>
          </p:cNvPicPr>
          <p:nvPr/>
        </p:nvPicPr>
        <p:blipFill>
          <a:blip r:embed="rId3" cstate="print"/>
          <a:srcRect l="20996"/>
          <a:stretch>
            <a:fillRect/>
          </a:stretch>
        </p:blipFill>
        <p:spPr>
          <a:xfrm>
            <a:off x="10134603" y="4720540"/>
            <a:ext cx="1744784" cy="361280"/>
          </a:xfrm>
          <a:prstGeom prst="rect">
            <a:avLst/>
          </a:prstGeom>
        </p:spPr>
      </p:pic>
      <p:pic>
        <p:nvPicPr>
          <p:cNvPr id="9" name="Grafik 3" descr="timecockpit_horizontal_rgb.png"/>
          <p:cNvPicPr>
            <a:picLocks noChangeAspect="1"/>
          </p:cNvPicPr>
          <p:nvPr/>
        </p:nvPicPr>
        <p:blipFill rotWithShape="1">
          <a:blip r:embed="rId3"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3957683755"/>
      </p:ext>
    </p:extLst>
  </p:cSld>
  <p:clrMapOvr>
    <a:masterClrMapping/>
  </p:clrMapOvr>
  <p:transition spd="slow">
    <p:push/>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me cockpit (de)">
    <p:spTree>
      <p:nvGrpSpPr>
        <p:cNvPr id="1" name=""/>
        <p:cNvGrpSpPr/>
        <p:nvPr/>
      </p:nvGrpSpPr>
      <p:grpSpPr>
        <a:xfrm>
          <a:off x="0" y="0"/>
          <a:ext cx="0" cy="0"/>
          <a:chOff x="0" y="0"/>
          <a:chExt cx="0" cy="0"/>
        </a:xfrm>
      </p:grpSpPr>
      <p:sp>
        <p:nvSpPr>
          <p:cNvPr id="3" name="TextBox 2"/>
          <p:cNvSpPr txBox="1"/>
          <p:nvPr/>
        </p:nvSpPr>
        <p:spPr>
          <a:xfrm>
            <a:off x="1525586" y="2112237"/>
            <a:ext cx="10331055" cy="4745764"/>
          </a:xfrm>
          <a:prstGeom prst="rect">
            <a:avLst/>
          </a:prstGeom>
          <a:noFill/>
        </p:spPr>
        <p:txBody>
          <a:bodyPr wrap="square" rtlCol="0">
            <a:noAutofit/>
          </a:bodyPr>
          <a:lstStyle/>
          <a:p>
            <a:pPr marL="0" indent="0">
              <a:buNone/>
            </a:pPr>
            <a:r>
              <a:rPr lang="de-AT" sz="24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2400" dirty="0" err="1">
                <a:latin typeface="Segoe UI Semilight" panose="020B0402040204020203" pitchFamily="34" charset="0"/>
                <a:ea typeface="ＭＳ Ｐゴシック" charset="0"/>
                <a:cs typeface="Segoe UI Semilight" panose="020B0402040204020203" pitchFamily="34" charset="0"/>
              </a:rPr>
              <a:t>Knowledge</a:t>
            </a:r>
            <a:r>
              <a:rPr lang="de-AT" sz="24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2400" dirty="0" err="1">
                <a:latin typeface="Segoe UI Semilight" panose="020B0402040204020203" pitchFamily="34" charset="0"/>
                <a:ea typeface="ＭＳ Ｐゴシック" charset="0"/>
                <a:cs typeface="Segoe UI Semilight" panose="020B0402040204020203" pitchFamily="34" charset="0"/>
              </a:rPr>
              <a:t>Tracker</a:t>
            </a:r>
            <a:r>
              <a:rPr lang="de-AT" sz="24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24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24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0,20€ pro Benutzer und Tag ohne Mindestdauer und ohne Mindestbenutzeranzahl.</a:t>
            </a:r>
            <a:endParaRPr lang="en-US" sz="2400"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p:nvPicPr>
        <p:blipFill>
          <a:blip r:embed="rId2" cstate="print"/>
          <a:srcRect l="20996"/>
          <a:stretch>
            <a:fillRect/>
          </a:stretch>
        </p:blipFill>
        <p:spPr>
          <a:xfrm>
            <a:off x="1612203" y="2166596"/>
            <a:ext cx="1744784" cy="361280"/>
          </a:xfrm>
          <a:prstGeom prst="rect">
            <a:avLst/>
          </a:prstGeom>
        </p:spPr>
      </p:pic>
      <p:pic>
        <p:nvPicPr>
          <p:cNvPr id="6" name="Grafik 15" descr="timecockpit_horizontal_rgb.png"/>
          <p:cNvPicPr>
            <a:picLocks noChangeAspect="1"/>
          </p:cNvPicPr>
          <p:nvPr/>
        </p:nvPicPr>
        <p:blipFill>
          <a:blip r:embed="rId2" cstate="print"/>
          <a:srcRect l="20996"/>
          <a:stretch>
            <a:fillRect/>
          </a:stretch>
        </p:blipFill>
        <p:spPr>
          <a:xfrm>
            <a:off x="3432200" y="4359260"/>
            <a:ext cx="1744784" cy="361280"/>
          </a:xfrm>
          <a:prstGeom prst="rect">
            <a:avLst/>
          </a:prstGeom>
        </p:spPr>
      </p:pic>
      <p:pic>
        <p:nvPicPr>
          <p:cNvPr id="7" name="Grafik 16" descr="timecockpit_horizontal_rgb.png"/>
          <p:cNvPicPr>
            <a:picLocks noChangeAspect="1"/>
          </p:cNvPicPr>
          <p:nvPr/>
        </p:nvPicPr>
        <p:blipFill>
          <a:blip r:embed="rId2" cstate="print"/>
          <a:srcRect l="20996"/>
          <a:stretch>
            <a:fillRect/>
          </a:stretch>
        </p:blipFill>
        <p:spPr>
          <a:xfrm>
            <a:off x="2096504" y="5091275"/>
            <a:ext cx="1744784" cy="361280"/>
          </a:xfrm>
          <a:prstGeom prst="rect">
            <a:avLst/>
          </a:prstGeom>
        </p:spPr>
      </p:pic>
      <p:pic>
        <p:nvPicPr>
          <p:cNvPr id="9" name="Grafik 3" descr="timecockpit_horizontal_rgb.png"/>
          <p:cNvPicPr>
            <a:picLocks noChangeAspect="1"/>
          </p:cNvPicPr>
          <p:nvPr/>
        </p:nvPicPr>
        <p:blipFill rotWithShape="1">
          <a:blip r:embed="rId2" cstate="print"/>
          <a:srcRect l="-945" t="1" r="-2982" b="-11979"/>
          <a:stretch/>
        </p:blipFill>
        <p:spPr>
          <a:xfrm>
            <a:off x="1525586" y="694168"/>
            <a:ext cx="5166213" cy="910629"/>
          </a:xfrm>
          <a:prstGeom prst="rect">
            <a:avLst/>
          </a:prstGeom>
        </p:spPr>
      </p:pic>
    </p:spTree>
    <p:extLst>
      <p:ext uri="{BB962C8B-B14F-4D97-AF65-F5344CB8AC3E}">
        <p14:creationId xmlns:p14="http://schemas.microsoft.com/office/powerpoint/2010/main" val="2653653716"/>
      </p:ext>
    </p:extLst>
  </p:cSld>
  <p:clrMapOvr>
    <a:masterClrMapping/>
  </p:clrMapOvr>
  <p:transition spd="slow">
    <p:push/>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677961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29096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2465690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11976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ubtitle">
    <p:spTree>
      <p:nvGrpSpPr>
        <p:cNvPr id="1" name=""/>
        <p:cNvGrpSpPr/>
        <p:nvPr/>
      </p:nvGrpSpPr>
      <p:grpSpPr>
        <a:xfrm>
          <a:off x="0" y="0"/>
          <a:ext cx="0" cy="0"/>
          <a:chOff x="0" y="0"/>
          <a:chExt cx="0" cy="0"/>
        </a:xfrm>
      </p:grpSpPr>
      <p:sp>
        <p:nvSpPr>
          <p:cNvPr id="3" name="Rectangle 2"/>
          <p:cNvSpPr/>
          <p:nvPr/>
        </p:nvSpPr>
        <p:spPr>
          <a:xfrm>
            <a:off x="0" y="1994912"/>
            <a:ext cx="12192000" cy="33136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noProof="0" dirty="0"/>
          </a:p>
        </p:txBody>
      </p:sp>
      <p:sp>
        <p:nvSpPr>
          <p:cNvPr id="7" name="Titel 1"/>
          <p:cNvSpPr>
            <a:spLocks noGrp="1"/>
          </p:cNvSpPr>
          <p:nvPr>
            <p:ph type="title" hasCustomPrompt="1"/>
          </p:nvPr>
        </p:nvSpPr>
        <p:spPr>
          <a:xfrm>
            <a:off x="1525333" y="3261019"/>
            <a:ext cx="9371200" cy="909307"/>
          </a:xfrm>
          <a:prstGeom prst="rect">
            <a:avLst/>
          </a:prstGeom>
        </p:spPr>
        <p:txBody>
          <a:bodyPr wrap="square" lIns="0" tIns="0" rIns="0" bIns="0" anchor="b"/>
          <a:lstStyle>
            <a:lvl1pPr>
              <a:defRPr sz="72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525334" y="4179744"/>
            <a:ext cx="9381573" cy="489601"/>
          </a:xfrm>
          <a:prstGeom prst="rect">
            <a:avLst/>
          </a:prstGeom>
        </p:spPr>
        <p:txBody>
          <a:bodyPr lIns="0" tIns="0" rIns="0" bIns="0" anchor="b"/>
          <a:lstStyle>
            <a:lvl1pPr marL="0" indent="0">
              <a:buFontTx/>
              <a:buNone/>
              <a:defRPr sz="3200">
                <a:solidFill>
                  <a:schemeClr val="tx1"/>
                </a:solidFill>
                <a:latin typeface="+mj-lt"/>
              </a:defRPr>
            </a:lvl1pPr>
            <a:lvl2pPr marL="609585" indent="0">
              <a:buFontTx/>
              <a:buNone/>
              <a:defRPr sz="3200">
                <a:solidFill>
                  <a:schemeClr val="tx1"/>
                </a:solidFill>
                <a:latin typeface="+mj-lt"/>
              </a:defRPr>
            </a:lvl2pPr>
            <a:lvl3pPr marL="1219170" indent="0">
              <a:buFontTx/>
              <a:buNone/>
              <a:defRPr sz="3200">
                <a:solidFill>
                  <a:schemeClr val="tx1"/>
                </a:solidFill>
                <a:latin typeface="+mj-lt"/>
              </a:defRPr>
            </a:lvl3pPr>
            <a:lvl4pPr marL="1828754" indent="0">
              <a:buFontTx/>
              <a:buNone/>
              <a:defRPr sz="3200">
                <a:solidFill>
                  <a:schemeClr val="tx1"/>
                </a:solidFill>
                <a:latin typeface="+mj-lt"/>
              </a:defRPr>
            </a:lvl4pPr>
            <a:lvl5pPr marL="2438339" indent="0">
              <a:buFontTx/>
              <a:buNone/>
              <a:defRPr sz="32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27614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7946564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6960055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8365136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4200646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3601133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4013695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6819898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5021948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41778666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366703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331055"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1168401" y="1892829"/>
            <a:ext cx="10688240" cy="4965171"/>
          </a:xfrm>
          <a:prstGeom prst="rect">
            <a:avLst/>
          </a:prstGeom>
        </p:spPr>
        <p:txBody>
          <a:bodyPr lIns="0" tIns="0" rIns="0" bIns="0"/>
          <a:lstStyle>
            <a:lvl1pPr marL="3647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1870449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567264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5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22752330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6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4458219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640751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470699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76219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4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6385347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7_Nur Titel">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2249204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9084598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4264812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331055"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Tree>
    <p:extLst>
      <p:ext uri="{BB962C8B-B14F-4D97-AF65-F5344CB8AC3E}">
        <p14:creationId xmlns:p14="http://schemas.microsoft.com/office/powerpoint/2010/main" val="3723962018"/>
      </p:ext>
    </p:extLst>
  </p:cSld>
  <p:clrMapOvr>
    <a:masterClrMapping/>
  </p:clrMapOvr>
  <p:transition spd="slow">
    <p:push/>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7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1036035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8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4341608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9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23132608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0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2375701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1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2751521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2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4090980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3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3556782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4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2310748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5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9177262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6_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352800" y="152400"/>
            <a:ext cx="8534400" cy="990600"/>
          </a:xfrm>
          <a:prstGeom prst="rect">
            <a:avLst/>
          </a:prstGeom>
        </p:spPr>
        <p:txBody>
          <a:bodyPr/>
          <a:lstStyle/>
          <a:p>
            <a:r>
              <a:rPr lang="de-DE"/>
              <a:t>Titelmasterformat durch Klicken bearbeiten</a:t>
            </a:r>
            <a:endParaRPr lang="de-AT"/>
          </a:p>
        </p:txBody>
      </p:sp>
      <p:sp>
        <p:nvSpPr>
          <p:cNvPr id="3" name="Inhaltsplatzhalter 2"/>
          <p:cNvSpPr>
            <a:spLocks noGrp="1"/>
          </p:cNvSpPr>
          <p:nvPr>
            <p:ph idx="1"/>
          </p:nvPr>
        </p:nvSpPr>
        <p:spPr>
          <a:xfrm>
            <a:off x="1219200" y="1524000"/>
            <a:ext cx="10668000" cy="4648200"/>
          </a:xfrm>
          <a:prstGeom prst="rect">
            <a:avLst/>
          </a:prstGeo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Textplatzhalter 5"/>
          <p:cNvSpPr>
            <a:spLocks noGrp="1"/>
          </p:cNvSpPr>
          <p:nvPr>
            <p:ph type="body" sz="quarter" idx="10"/>
          </p:nvPr>
        </p:nvSpPr>
        <p:spPr>
          <a:xfrm>
            <a:off x="666751" y="1071564"/>
            <a:ext cx="10096500" cy="357187"/>
          </a:xfrm>
          <a:prstGeom prst="rect">
            <a:avLst/>
          </a:prstGeom>
        </p:spPr>
        <p:txBody>
          <a:bodyPr/>
          <a:lstStyle>
            <a:lvl1pPr>
              <a:buNone/>
              <a:defRPr sz="1600"/>
            </a:lvl1pPr>
          </a:lstStyle>
          <a:p>
            <a:pPr lvl="0"/>
            <a:r>
              <a:rPr lang="de-DE" dirty="0"/>
              <a:t>Textmasterformate durch Klicken bearbeiten</a:t>
            </a:r>
          </a:p>
        </p:txBody>
      </p:sp>
    </p:spTree>
    <p:extLst>
      <p:ext uri="{BB962C8B-B14F-4D97-AF65-F5344CB8AC3E}">
        <p14:creationId xmlns:p14="http://schemas.microsoft.com/office/powerpoint/2010/main" val="1611348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785915"/>
      </p:ext>
    </p:extLst>
  </p:cSld>
  <p:clrMapOvr>
    <a:masterClrMapping/>
  </p:clrMapOvr>
  <p:transition spd="slow">
    <p:push/>
  </p:transition>
  <p:hf hdr="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ex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331055"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1168401" y="1892829"/>
            <a:ext cx="10688240" cy="4965171"/>
          </a:xfrm>
          <a:prstGeom prst="rect">
            <a:avLst/>
          </a:prstGeom>
        </p:spPr>
        <p:txBody>
          <a:bodyPr lIns="0" tIns="0" rIns="0" bIns="0"/>
          <a:lstStyle>
            <a:lvl1pPr marL="8466" indent="347125">
              <a:spcBef>
                <a:spcPts val="2400"/>
              </a:spcBef>
              <a:buClr>
                <a:schemeClr val="bg1">
                  <a:lumMod val="75000"/>
                </a:schemeClr>
              </a:buClr>
              <a:buSzPct val="75000"/>
              <a:buFont typeface="Wingdings 3" pitchFamily="18" charset="2"/>
              <a:buNone/>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64058"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19357972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hf hdr="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With Title &amp;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525587" y="478069"/>
            <a:ext cx="10331055"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1168401" y="2180861"/>
            <a:ext cx="10688240" cy="4677139"/>
          </a:xfrm>
          <a:prstGeom prst="rect">
            <a:avLst/>
          </a:prstGeom>
        </p:spPr>
        <p:txBody>
          <a:bodyPr lIns="0" tIns="0" rIns="0" bIns="0"/>
          <a:lstStyle>
            <a:lvl1pPr marL="355591" indent="-355591">
              <a:spcBef>
                <a:spcPts val="2400"/>
              </a:spcBef>
              <a:buClr>
                <a:schemeClr val="bg1">
                  <a:lumMod val="75000"/>
                </a:schemeClr>
              </a:buClr>
              <a:buSzPct val="75000"/>
              <a:buFont typeface="Wingdings 3" pitchFamily="18" charset="2"/>
              <a:buChar char=""/>
              <a:defRPr sz="32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355191" indent="0">
              <a:spcBef>
                <a:spcPts val="0"/>
              </a:spcBef>
              <a:buNone/>
              <a:defRPr sz="2133">
                <a:solidFill>
                  <a:schemeClr val="accent1"/>
                </a:solidFill>
                <a:latin typeface="+mj-lt"/>
                <a:ea typeface="Segoe UI" pitchFamily="34" charset="0"/>
                <a:cs typeface="Segoe UI" pitchFamily="34" charset="0"/>
              </a:defRPr>
            </a:lvl2pPr>
            <a:lvl3pPr marL="721766" indent="0">
              <a:spcBef>
                <a:spcPts val="0"/>
              </a:spcBef>
              <a:buNone/>
              <a:defRPr sz="1867">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p:txBody>
      </p:sp>
      <p:sp>
        <p:nvSpPr>
          <p:cNvPr id="4" name="Text Placeholder 3"/>
          <p:cNvSpPr>
            <a:spLocks noGrp="1"/>
          </p:cNvSpPr>
          <p:nvPr>
            <p:ph type="body" sz="quarter" idx="13" hasCustomPrompt="1"/>
          </p:nvPr>
        </p:nvSpPr>
        <p:spPr>
          <a:xfrm>
            <a:off x="1520726" y="1421493"/>
            <a:ext cx="10335916" cy="441953"/>
          </a:xfrm>
          <a:prstGeom prst="rect">
            <a:avLst/>
          </a:prstGeom>
        </p:spPr>
        <p:txBody>
          <a:bodyPr lIns="0" tIns="0" rIns="0" bIns="0"/>
          <a:lstStyle>
            <a:lvl1pPr marL="0" indent="0">
              <a:buFontTx/>
              <a:buNone/>
              <a:defRPr sz="3200">
                <a:solidFill>
                  <a:schemeClr val="accent2"/>
                </a:solidFill>
                <a:latin typeface="Segoe UI Semilight" panose="020B0402040204020203" pitchFamily="34" charset="0"/>
                <a:cs typeface="Segoe UI Semilight" panose="020B0402040204020203" pitchFamily="34" charset="0"/>
              </a:defRPr>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a:t>Subtitle</a:t>
            </a:r>
          </a:p>
        </p:txBody>
      </p:sp>
    </p:spTree>
    <p:extLst>
      <p:ext uri="{BB962C8B-B14F-4D97-AF65-F5344CB8AC3E}">
        <p14:creationId xmlns:p14="http://schemas.microsoft.com/office/powerpoint/2010/main" val="2481285688"/>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hf hd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odern UI">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en-US"/>
              <a:t>Click icon to add picture</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en-US"/>
              <a:t>Click icon to add picture</a:t>
            </a:r>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en-US"/>
              <a:t>Click icon to add picture</a:t>
            </a:r>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en-US"/>
              <a:t>Click icon to add picture</a:t>
            </a:r>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Tree>
    <p:extLst>
      <p:ext uri="{BB962C8B-B14F-4D97-AF65-F5344CB8AC3E}">
        <p14:creationId xmlns:p14="http://schemas.microsoft.com/office/powerpoint/2010/main" val="34090302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hf hd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odern UI (without animation)">
    <p:spTree>
      <p:nvGrpSpPr>
        <p:cNvPr id="1" name=""/>
        <p:cNvGrpSpPr/>
        <p:nvPr/>
      </p:nvGrpSpPr>
      <p:grpSpPr>
        <a:xfrm>
          <a:off x="0" y="0"/>
          <a:ext cx="0" cy="0"/>
          <a:chOff x="0" y="0"/>
          <a:chExt cx="0" cy="0"/>
        </a:xfrm>
      </p:grpSpPr>
      <p:sp>
        <p:nvSpPr>
          <p:cNvPr id="32" name="Text Placeholder 31"/>
          <p:cNvSpPr>
            <a:spLocks noGrp="1"/>
          </p:cNvSpPr>
          <p:nvPr>
            <p:ph type="body" sz="quarter" idx="10" hasCustomPrompt="1"/>
          </p:nvPr>
        </p:nvSpPr>
        <p:spPr>
          <a:xfrm>
            <a:off x="1516392" y="4584704"/>
            <a:ext cx="2370104" cy="1916637"/>
          </a:xfrm>
          <a:prstGeom prst="rect">
            <a:avLst/>
          </a:prstGeom>
          <a:solidFill>
            <a:schemeClr val="accent1"/>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516393" y="1687121"/>
            <a:ext cx="2373292" cy="2879808"/>
          </a:xfrm>
          <a:prstGeom prst="rect">
            <a:avLst/>
          </a:prstGeom>
        </p:spPr>
        <p:txBody>
          <a:bodyPr/>
          <a:lstStyle>
            <a:lvl1pPr marL="0" indent="0">
              <a:buNone/>
              <a:defRPr sz="2133"/>
            </a:lvl1pPr>
          </a:lstStyle>
          <a:p>
            <a:r>
              <a:rPr lang="en-US"/>
              <a:t>Click icon to add picture</a:t>
            </a:r>
            <a:endParaRPr lang="en-US" dirty="0"/>
          </a:p>
        </p:txBody>
      </p:sp>
      <p:sp>
        <p:nvSpPr>
          <p:cNvPr id="2" name="Titel 1"/>
          <p:cNvSpPr>
            <a:spLocks noGrp="1"/>
          </p:cNvSpPr>
          <p:nvPr>
            <p:ph type="title" hasCustomPrompt="1"/>
          </p:nvPr>
        </p:nvSpPr>
        <p:spPr>
          <a:xfrm>
            <a:off x="1525587" y="478069"/>
            <a:ext cx="10331052" cy="909307"/>
          </a:xfrm>
          <a:prstGeom prst="rect">
            <a:avLst/>
          </a:prstGeom>
        </p:spPr>
        <p:txBody>
          <a:bodyPr wrap="none" lIns="0" tIns="0" rIns="0" bIns="0" anchor="ctr"/>
          <a:lstStyle>
            <a:lvl1pPr>
              <a:defRPr sz="72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3986634" y="1687121"/>
            <a:ext cx="2373292" cy="2879808"/>
          </a:xfrm>
          <a:prstGeom prst="rect">
            <a:avLst/>
          </a:prstGeom>
        </p:spPr>
        <p:txBody>
          <a:bodyPr/>
          <a:lstStyle>
            <a:lvl1pPr marL="0" indent="0">
              <a:buNone/>
              <a:defRPr sz="2133"/>
            </a:lvl1pPr>
          </a:lstStyle>
          <a:p>
            <a:r>
              <a:rPr lang="en-US"/>
              <a:t>Click icon to add picture</a:t>
            </a:r>
          </a:p>
        </p:txBody>
      </p:sp>
      <p:sp>
        <p:nvSpPr>
          <p:cNvPr id="60" name="Picture Placeholder 45"/>
          <p:cNvSpPr>
            <a:spLocks noGrp="1"/>
          </p:cNvSpPr>
          <p:nvPr>
            <p:ph type="pic" sz="quarter" idx="17"/>
          </p:nvPr>
        </p:nvSpPr>
        <p:spPr>
          <a:xfrm>
            <a:off x="6456875" y="1687121"/>
            <a:ext cx="2373292" cy="2879808"/>
          </a:xfrm>
          <a:prstGeom prst="rect">
            <a:avLst/>
          </a:prstGeom>
        </p:spPr>
        <p:txBody>
          <a:bodyPr/>
          <a:lstStyle>
            <a:lvl1pPr marL="0" indent="0">
              <a:buNone/>
              <a:defRPr sz="2133"/>
            </a:lvl1pPr>
          </a:lstStyle>
          <a:p>
            <a:r>
              <a:rPr lang="en-US"/>
              <a:t>Click icon to add picture</a:t>
            </a:r>
          </a:p>
        </p:txBody>
      </p:sp>
      <p:sp>
        <p:nvSpPr>
          <p:cNvPr id="63" name="Picture Placeholder 45"/>
          <p:cNvSpPr>
            <a:spLocks noGrp="1"/>
          </p:cNvSpPr>
          <p:nvPr>
            <p:ph type="pic" sz="quarter" idx="19"/>
          </p:nvPr>
        </p:nvSpPr>
        <p:spPr>
          <a:xfrm>
            <a:off x="8923929" y="1687121"/>
            <a:ext cx="2373292" cy="2879808"/>
          </a:xfrm>
          <a:prstGeom prst="rect">
            <a:avLst/>
          </a:prstGeom>
        </p:spPr>
        <p:txBody>
          <a:bodyPr/>
          <a:lstStyle>
            <a:lvl1pPr marL="0" indent="0">
              <a:buNone/>
              <a:defRPr sz="2133"/>
            </a:lvl1pPr>
          </a:lstStyle>
          <a:p>
            <a:r>
              <a:rPr lang="en-US"/>
              <a:t>Click icon to add picture</a:t>
            </a:r>
          </a:p>
        </p:txBody>
      </p:sp>
      <p:sp>
        <p:nvSpPr>
          <p:cNvPr id="11" name="Text Placeholder 31"/>
          <p:cNvSpPr>
            <a:spLocks noGrp="1"/>
          </p:cNvSpPr>
          <p:nvPr>
            <p:ph type="body" sz="quarter" idx="20" hasCustomPrompt="1"/>
          </p:nvPr>
        </p:nvSpPr>
        <p:spPr>
          <a:xfrm>
            <a:off x="3986633" y="4584704"/>
            <a:ext cx="2370104" cy="1916637"/>
          </a:xfrm>
          <a:prstGeom prst="rect">
            <a:avLst/>
          </a:prstGeom>
          <a:solidFill>
            <a:schemeClr val="accent2"/>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6456875" y="4584704"/>
            <a:ext cx="2370104" cy="1916637"/>
          </a:xfrm>
          <a:prstGeom prst="rect">
            <a:avLst/>
          </a:prstGeom>
          <a:solidFill>
            <a:schemeClr val="accent3"/>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8923928" y="4584704"/>
            <a:ext cx="2370104" cy="1916637"/>
          </a:xfrm>
          <a:prstGeom prst="rect">
            <a:avLst/>
          </a:prstGeom>
          <a:solidFill>
            <a:schemeClr val="bg1">
              <a:lumMod val="65000"/>
            </a:schemeClr>
          </a:solidFill>
        </p:spPr>
        <p:txBody>
          <a:bodyPr lIns="46800" rIns="46800"/>
          <a:lstStyle>
            <a:lvl1pPr marL="243411" indent="-243411">
              <a:spcBef>
                <a:spcPts val="1600"/>
              </a:spcBef>
              <a:buNone/>
              <a:defRPr sz="3200">
                <a:solidFill>
                  <a:schemeClr val="bg2"/>
                </a:solidFill>
                <a:latin typeface="Segoe UI Light" panose="020B0502040204020203" pitchFamily="34" charset="0"/>
                <a:cs typeface="Segoe UI Light" panose="020B0502040204020203" pitchFamily="34" charset="0"/>
              </a:defRPr>
            </a:lvl1pPr>
            <a:lvl2pPr marL="243411" indent="0">
              <a:spcBef>
                <a:spcPts val="0"/>
              </a:spcBef>
              <a:buNone/>
              <a:defRPr sz="1600">
                <a:solidFill>
                  <a:schemeClr val="bg2"/>
                </a:solidFill>
              </a:defRPr>
            </a:lvl2pPr>
          </a:lstStyle>
          <a:p>
            <a:pPr lvl="0"/>
            <a:r>
              <a:rPr lang="de-AT" dirty="0"/>
              <a:t>Text</a:t>
            </a:r>
          </a:p>
          <a:p>
            <a:pPr lvl="1"/>
            <a:r>
              <a:rPr lang="de-AT" dirty="0" err="1"/>
              <a:t>Subline</a:t>
            </a:r>
            <a:endParaRPr lang="de-AT" dirty="0"/>
          </a:p>
        </p:txBody>
      </p:sp>
    </p:spTree>
    <p:extLst>
      <p:ext uri="{BB962C8B-B14F-4D97-AF65-F5344CB8AC3E}">
        <p14:creationId xmlns:p14="http://schemas.microsoft.com/office/powerpoint/2010/main" val="2793261702"/>
      </p:ext>
    </p:extLst>
  </p:cSld>
  <p:clrMapOvr>
    <a:masterClrMapping/>
  </p:clrMapOvr>
  <p:transition spd="slow">
    <p:push/>
  </p:transition>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p:nvCxnSpPr>
        <p:spPr>
          <a:xfrm>
            <a:off x="0" y="1270000"/>
            <a:ext cx="12192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240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0" y="17780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524000" y="1981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854944"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24000" y="5083200"/>
            <a:ext cx="10668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753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69600" y="0"/>
            <a:ext cx="0" cy="6858000"/>
          </a:xfrm>
          <a:prstGeom prst="line">
            <a:avLst/>
          </a:prstGeom>
          <a:ln>
            <a:no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3878713"/>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Lst>
  <p:hf hdr="0"/>
  <p:txStyles>
    <p:titleStyle>
      <a:lvl1pPr algn="l" defTabSz="1219170" rtl="0" eaLnBrk="1" latinLnBrk="0" hangingPunct="1">
        <a:spcBef>
          <a:spcPct val="0"/>
        </a:spcBef>
        <a:buNone/>
        <a:defRPr lang="de-AT" sz="5600" kern="1200" dirty="0" smtClean="0">
          <a:solidFill>
            <a:schemeClr val="accent3"/>
          </a:solidFill>
          <a:latin typeface="Segoe UI Light" pitchFamily="34" charset="0"/>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accent1"/>
          </a:solidFill>
          <a:latin typeface="+mj-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accent1"/>
          </a:solidFill>
          <a:latin typeface="+mj-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accent1"/>
          </a:solidFill>
          <a:latin typeface="+mj-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accent1"/>
          </a:solidFill>
          <a:latin typeface="+mj-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tif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2.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Windows </a:t>
            </a:r>
            <a:r>
              <a:rPr lang="de-AT" dirty="0" err="1"/>
              <a:t>Presentation</a:t>
            </a:r>
            <a:r>
              <a:rPr lang="de-AT" dirty="0"/>
              <a:t> </a:t>
            </a:r>
            <a:r>
              <a:rPr lang="de-AT" dirty="0" err="1"/>
              <a:t>Foundation</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WPF</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Grafik und Multimedia</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3882280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Shapes</a:t>
            </a:r>
          </a:p>
        </p:txBody>
      </p:sp>
      <p:graphicFrame>
        <p:nvGraphicFramePr>
          <p:cNvPr id="6" name="Tabelle 3"/>
          <p:cNvGraphicFramePr>
            <a:graphicFrameLocks noGrp="1"/>
          </p:cNvGraphicFramePr>
          <p:nvPr>
            <p:ph sz="quarter" idx="12"/>
            <p:extLst>
              <p:ext uri="{D42A27DB-BD31-4B8C-83A1-F6EECF244321}">
                <p14:modId xmlns:p14="http://schemas.microsoft.com/office/powerpoint/2010/main" val="2281497310"/>
              </p:ext>
            </p:extLst>
          </p:nvPr>
        </p:nvGraphicFramePr>
        <p:xfrm>
          <a:off x="1168400" y="1892300"/>
          <a:ext cx="7735912" cy="4056980"/>
        </p:xfrm>
        <a:graphic>
          <a:graphicData uri="http://schemas.openxmlformats.org/drawingml/2006/table">
            <a:tbl>
              <a:tblPr/>
              <a:tblGrid>
                <a:gridCol w="1782582">
                  <a:extLst>
                    <a:ext uri="{9D8B030D-6E8A-4147-A177-3AD203B41FA5}">
                      <a16:colId xmlns:a16="http://schemas.microsoft.com/office/drawing/2014/main" val="20000"/>
                    </a:ext>
                  </a:extLst>
                </a:gridCol>
                <a:gridCol w="5953330">
                  <a:extLst>
                    <a:ext uri="{9D8B030D-6E8A-4147-A177-3AD203B41FA5}">
                      <a16:colId xmlns:a16="http://schemas.microsoft.com/office/drawing/2014/main" val="20001"/>
                    </a:ext>
                  </a:extLst>
                </a:gridCol>
              </a:tblGrid>
              <a:tr h="253561">
                <a:tc>
                  <a:txBody>
                    <a:bodyPr/>
                    <a:lstStyle/>
                    <a:p>
                      <a:pPr>
                        <a:spcBef>
                          <a:spcPts val="300"/>
                        </a:spcBef>
                        <a:spcAft>
                          <a:spcPts val="300"/>
                        </a:spcAft>
                      </a:pPr>
                      <a:r>
                        <a:rPr lang="de-DE" sz="1400" b="1" dirty="0">
                          <a:latin typeface="Arial"/>
                          <a:ea typeface="Times New Roman"/>
                          <a:cs typeface="Times New Roman"/>
                        </a:rPr>
                        <a:t>Klasse</a:t>
                      </a:r>
                      <a:endParaRPr lang="de-AT" sz="1400" b="1"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b="1" dirty="0">
                          <a:latin typeface="Arial"/>
                          <a:ea typeface="Times New Roman"/>
                          <a:cs typeface="Times New Roman"/>
                        </a:rPr>
                        <a:t>Beschreibung</a:t>
                      </a:r>
                      <a:endParaRPr lang="de-AT" sz="1400" b="1"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3561">
                <a:tc>
                  <a:txBody>
                    <a:bodyPr/>
                    <a:lstStyle/>
                    <a:p>
                      <a:pPr>
                        <a:spcBef>
                          <a:spcPts val="300"/>
                        </a:spcBef>
                        <a:spcAft>
                          <a:spcPts val="300"/>
                        </a:spcAft>
                      </a:pPr>
                      <a:r>
                        <a:rPr lang="de-DE" sz="1400" spc="-40">
                          <a:latin typeface="Courier New"/>
                          <a:ea typeface="Times New Roman"/>
                          <a:cs typeface="Times New Roman"/>
                        </a:rPr>
                        <a:t>Shape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Abstrakte Basisklasse für alle Shapes.</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7123">
                <a:tc>
                  <a:txBody>
                    <a:bodyPr/>
                    <a:lstStyle/>
                    <a:p>
                      <a:pPr>
                        <a:spcBef>
                          <a:spcPts val="300"/>
                        </a:spcBef>
                        <a:spcAft>
                          <a:spcPts val="300"/>
                        </a:spcAft>
                      </a:pPr>
                      <a:r>
                        <a:rPr lang="de-DE" sz="1400" spc="-40">
                          <a:latin typeface="Courier New"/>
                          <a:ea typeface="Times New Roman"/>
                          <a:cs typeface="Times New Roman"/>
                        </a:rPr>
                        <a:t>Ellipse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Klasse zum Zeichnen von Kreisen, Kreissegmenten und Ellipsen.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7123">
                <a:tc>
                  <a:txBody>
                    <a:bodyPr/>
                    <a:lstStyle/>
                    <a:p>
                      <a:pPr>
                        <a:spcBef>
                          <a:spcPts val="300"/>
                        </a:spcBef>
                        <a:spcAft>
                          <a:spcPts val="300"/>
                        </a:spcAft>
                      </a:pPr>
                      <a:r>
                        <a:rPr lang="de-DE" sz="1400" spc="-40" dirty="0">
                          <a:latin typeface="Courier New"/>
                          <a:ea typeface="Times New Roman"/>
                          <a:cs typeface="Times New Roman"/>
                        </a:rPr>
                        <a:t>Line</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Klasse zum Zeichnen von Linien mit einem Start- und einem Endpunkt.</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67806">
                <a:tc>
                  <a:txBody>
                    <a:bodyPr/>
                    <a:lstStyle/>
                    <a:p>
                      <a:pPr>
                        <a:spcBef>
                          <a:spcPts val="300"/>
                        </a:spcBef>
                        <a:spcAft>
                          <a:spcPts val="300"/>
                        </a:spcAft>
                      </a:pPr>
                      <a:r>
                        <a:rPr lang="de-DE" sz="1400" spc="-40">
                          <a:latin typeface="Courier New"/>
                          <a:ea typeface="Times New Roman"/>
                          <a:cs typeface="Times New Roman"/>
                        </a:rPr>
                        <a:t>Path</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dirty="0">
                          <a:latin typeface="Arial"/>
                          <a:ea typeface="Times New Roman"/>
                          <a:cs typeface="Times New Roman"/>
                        </a:rPr>
                        <a:t>Klasse zum Darstellen beliebiger geometrischer Pfade. Der Pfad kann offen oder geschlossen sein. Er kann sogar aus mehreren, sich nicht überschneidenden Teilen bestehen. Pfade können nicht nur Linien sondern auch Kurven enthalten.</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60684">
                <a:tc>
                  <a:txBody>
                    <a:bodyPr/>
                    <a:lstStyle/>
                    <a:p>
                      <a:pPr>
                        <a:spcBef>
                          <a:spcPts val="300"/>
                        </a:spcBef>
                        <a:spcAft>
                          <a:spcPts val="300"/>
                        </a:spcAft>
                      </a:pPr>
                      <a:r>
                        <a:rPr lang="de-DE" sz="1400" spc="-40">
                          <a:latin typeface="Courier New"/>
                          <a:ea typeface="Times New Roman"/>
                          <a:cs typeface="Times New Roman"/>
                        </a:rPr>
                        <a:t>Polygon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Klasse zum Zeichnen von geschlossenen geometrischen Figuren, deren Rand aus miteinander verbundenen Linien besteht.</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53561">
                <a:tc>
                  <a:txBody>
                    <a:bodyPr/>
                    <a:lstStyle/>
                    <a:p>
                      <a:pPr>
                        <a:spcBef>
                          <a:spcPts val="300"/>
                        </a:spcBef>
                        <a:spcAft>
                          <a:spcPts val="300"/>
                        </a:spcAft>
                      </a:pPr>
                      <a:r>
                        <a:rPr lang="de-DE" sz="1400" spc="-40">
                          <a:latin typeface="Courier New"/>
                          <a:ea typeface="Times New Roman"/>
                          <a:cs typeface="Times New Roman"/>
                        </a:rPr>
                        <a:t>Polyline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Wie Polygon, jedoch nicht geschlossen.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53561">
                <a:tc>
                  <a:txBody>
                    <a:bodyPr/>
                    <a:lstStyle/>
                    <a:p>
                      <a:pPr>
                        <a:spcBef>
                          <a:spcPts val="300"/>
                        </a:spcBef>
                        <a:spcAft>
                          <a:spcPts val="300"/>
                        </a:spcAft>
                      </a:pPr>
                      <a:r>
                        <a:rPr lang="de-DE" sz="1400" spc="-40">
                          <a:latin typeface="Courier New"/>
                          <a:ea typeface="Times New Roman"/>
                          <a:cs typeface="Times New Roman"/>
                        </a:rPr>
                        <a:t>Rectangle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dirty="0">
                          <a:latin typeface="Arial"/>
                          <a:ea typeface="Times New Roman"/>
                          <a:cs typeface="Times New Roman"/>
                        </a:rPr>
                        <a:t>Klasse zum Zeichnen von Rechtecken.</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Shapes</a:t>
            </a:r>
          </a:p>
        </p:txBody>
      </p:sp>
      <p:sp>
        <p:nvSpPr>
          <p:cNvPr id="3" name="Textplatzhalter 2"/>
          <p:cNvSpPr>
            <a:spLocks noGrp="1"/>
          </p:cNvSpPr>
          <p:nvPr>
            <p:ph type="body" sz="quarter" idx="13"/>
          </p:nvPr>
        </p:nvSpPr>
        <p:spPr/>
        <p:txBody>
          <a:bodyPr/>
          <a:lstStyle/>
          <a:p>
            <a:r>
              <a:rPr lang="de-AT" dirty="0"/>
              <a:t>Zusammenhang Path und </a:t>
            </a:r>
            <a:r>
              <a:rPr lang="de-AT" dirty="0" err="1"/>
              <a:t>Geometry</a:t>
            </a:r>
            <a:endParaRPr lang="de-AT" dirty="0"/>
          </a:p>
        </p:txBody>
      </p:sp>
      <p:pic>
        <p:nvPicPr>
          <p:cNvPr id="4" name="Grafik 3" descr="Abbildung Kapitel 07_13.tif"/>
          <p:cNvPicPr>
            <a:picLocks noChangeAspect="1"/>
          </p:cNvPicPr>
          <p:nvPr/>
        </p:nvPicPr>
        <p:blipFill>
          <a:blip r:embed="rId2"/>
          <a:stretch>
            <a:fillRect/>
          </a:stretch>
        </p:blipFill>
        <p:spPr>
          <a:xfrm>
            <a:off x="1520726" y="2132856"/>
            <a:ext cx="5529301" cy="3071834"/>
          </a:xfrm>
          <a:prstGeom prst="rect">
            <a:avLst/>
          </a:prstGeom>
          <a:ln>
            <a:noFill/>
          </a:ln>
          <a:effectLst>
            <a:outerShdw blurRad="292100" dist="139700" dir="2700000" algn="tl" rotWithShape="0">
              <a:srgbClr val="333333">
                <a:alpha val="65000"/>
              </a:srgbClr>
            </a:outerShdw>
          </a:effectLst>
        </p:spPr>
      </p:pic>
      <p:pic>
        <p:nvPicPr>
          <p:cNvPr id="5" name="Grafik 4" descr="Abbildung Kapitel 07_16.tif"/>
          <p:cNvPicPr>
            <a:picLocks noChangeAspect="1"/>
          </p:cNvPicPr>
          <p:nvPr/>
        </p:nvPicPr>
        <p:blipFill>
          <a:blip r:embed="rId3"/>
          <a:stretch>
            <a:fillRect/>
          </a:stretch>
        </p:blipFill>
        <p:spPr>
          <a:xfrm>
            <a:off x="6240016" y="2996952"/>
            <a:ext cx="3642378" cy="354006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a:t>Country Browser</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Freezables</a:t>
            </a:r>
            <a:endParaRPr lang="de-AT" dirty="0"/>
          </a:p>
        </p:txBody>
      </p:sp>
      <p:sp>
        <p:nvSpPr>
          <p:cNvPr id="6" name="Text Placeholder 5"/>
          <p:cNvSpPr>
            <a:spLocks noGrp="1"/>
          </p:cNvSpPr>
          <p:nvPr>
            <p:ph type="body" sz="quarter" idx="13"/>
          </p:nvPr>
        </p:nvSpPr>
        <p:spPr/>
        <p:txBody>
          <a:bodyPr/>
          <a:lstStyle/>
          <a:p>
            <a:r>
              <a:rPr lang="de-AT" dirty="0"/>
              <a:t>Zustände von </a:t>
            </a:r>
            <a:r>
              <a:rPr lang="de-AT" dirty="0" err="1"/>
              <a:t>Freezables</a:t>
            </a:r>
            <a:endParaRPr lang="de-AT" dirty="0"/>
          </a:p>
        </p:txBody>
      </p:sp>
      <p:graphicFrame>
        <p:nvGraphicFramePr>
          <p:cNvPr id="4" name="Tabelle 3"/>
          <p:cNvGraphicFramePr>
            <a:graphicFrameLocks noGrp="1"/>
          </p:cNvGraphicFramePr>
          <p:nvPr>
            <p:extLst>
              <p:ext uri="{D42A27DB-BD31-4B8C-83A1-F6EECF244321}">
                <p14:modId xmlns:p14="http://schemas.microsoft.com/office/powerpoint/2010/main" val="2834189327"/>
              </p:ext>
            </p:extLst>
          </p:nvPr>
        </p:nvGraphicFramePr>
        <p:xfrm>
          <a:off x="1520726" y="2996952"/>
          <a:ext cx="7643866" cy="2987040"/>
        </p:xfrm>
        <a:graphic>
          <a:graphicData uri="http://schemas.openxmlformats.org/drawingml/2006/table">
            <a:tbl>
              <a:tblPr/>
              <a:tblGrid>
                <a:gridCol w="3147474">
                  <a:extLst>
                    <a:ext uri="{9D8B030D-6E8A-4147-A177-3AD203B41FA5}">
                      <a16:colId xmlns:a16="http://schemas.microsoft.com/office/drawing/2014/main" val="20000"/>
                    </a:ext>
                  </a:extLst>
                </a:gridCol>
                <a:gridCol w="4496392">
                  <a:extLst>
                    <a:ext uri="{9D8B030D-6E8A-4147-A177-3AD203B41FA5}">
                      <a16:colId xmlns:a16="http://schemas.microsoft.com/office/drawing/2014/main" val="20001"/>
                    </a:ext>
                  </a:extLst>
                </a:gridCol>
              </a:tblGrid>
              <a:tr h="0">
                <a:tc>
                  <a:txBody>
                    <a:bodyPr/>
                    <a:lstStyle/>
                    <a:p>
                      <a:pPr>
                        <a:spcBef>
                          <a:spcPts val="300"/>
                        </a:spcBef>
                        <a:spcAft>
                          <a:spcPts val="300"/>
                        </a:spcAft>
                      </a:pPr>
                      <a:r>
                        <a:rPr lang="de-DE" sz="1400" b="1" dirty="0">
                          <a:latin typeface="Arial"/>
                          <a:ea typeface="Times New Roman"/>
                          <a:cs typeface="Times New Roman"/>
                        </a:rPr>
                        <a:t>Eigenschaft, Methode oder Event</a:t>
                      </a:r>
                      <a:endParaRPr lang="de-AT" sz="1400" b="1"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b="1" dirty="0">
                          <a:latin typeface="Arial"/>
                          <a:ea typeface="Times New Roman"/>
                          <a:cs typeface="Times New Roman"/>
                        </a:rPr>
                        <a:t>Beschreibung</a:t>
                      </a:r>
                      <a:endParaRPr lang="de-AT" sz="1400" b="1"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spcBef>
                          <a:spcPts val="300"/>
                        </a:spcBef>
                        <a:spcAft>
                          <a:spcPts val="300"/>
                        </a:spcAft>
                      </a:pPr>
                      <a:r>
                        <a:rPr lang="de-DE" sz="1400" spc="-40">
                          <a:latin typeface="Courier New"/>
                          <a:ea typeface="Times New Roman"/>
                          <a:cs typeface="Times New Roman"/>
                        </a:rPr>
                        <a:t>IsFrozen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Eigenschaft, die anzeigt, ob das Freezable momentan gefroren ist.</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spcBef>
                          <a:spcPts val="300"/>
                        </a:spcBef>
                        <a:spcAft>
                          <a:spcPts val="300"/>
                        </a:spcAft>
                      </a:pPr>
                      <a:r>
                        <a:rPr lang="de-DE" sz="1400" spc="-40">
                          <a:latin typeface="Courier New"/>
                          <a:ea typeface="Times New Roman"/>
                          <a:cs typeface="Times New Roman"/>
                        </a:rPr>
                        <a:t>CanFreeze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Eigenschaft, mit der geprüft werden kann, ob ein Feezable momentan eingefroren werden kann.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spcBef>
                          <a:spcPts val="300"/>
                        </a:spcBef>
                        <a:spcAft>
                          <a:spcPts val="300"/>
                        </a:spcAft>
                      </a:pPr>
                      <a:r>
                        <a:rPr lang="de-DE" sz="1400" spc="-40">
                          <a:latin typeface="Courier New"/>
                          <a:ea typeface="Times New Roman"/>
                          <a:cs typeface="Times New Roman"/>
                        </a:rPr>
                        <a:t>Freeze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Methode zum Einfrieren eines Freezables.</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spcBef>
                          <a:spcPts val="300"/>
                        </a:spcBef>
                        <a:spcAft>
                          <a:spcPts val="300"/>
                        </a:spcAft>
                      </a:pPr>
                      <a:r>
                        <a:rPr lang="de-DE" sz="1400" spc="-40" dirty="0" err="1">
                          <a:latin typeface="Courier New"/>
                          <a:ea typeface="Times New Roman"/>
                          <a:cs typeface="Times New Roman"/>
                        </a:rPr>
                        <a:t>Changed</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dirty="0">
                          <a:latin typeface="Arial"/>
                          <a:ea typeface="Times New Roman"/>
                          <a:cs typeface="Times New Roman"/>
                        </a:rPr>
                        <a:t>Event, der immer auftritt, wenn eine Eigenschaft eines </a:t>
                      </a:r>
                      <a:r>
                        <a:rPr lang="de-DE" sz="1400" dirty="0" err="1">
                          <a:latin typeface="Arial"/>
                          <a:ea typeface="Times New Roman"/>
                          <a:cs typeface="Times New Roman"/>
                        </a:rPr>
                        <a:t>Freezables</a:t>
                      </a:r>
                      <a:r>
                        <a:rPr lang="de-DE" sz="1400" dirty="0">
                          <a:latin typeface="Arial"/>
                          <a:ea typeface="Times New Roman"/>
                          <a:cs typeface="Times New Roman"/>
                        </a:rPr>
                        <a:t> (oder eines Objekts, welches das </a:t>
                      </a:r>
                      <a:r>
                        <a:rPr lang="de-DE" sz="1400" dirty="0" err="1">
                          <a:latin typeface="Arial"/>
                          <a:ea typeface="Times New Roman"/>
                          <a:cs typeface="Times New Roman"/>
                        </a:rPr>
                        <a:t>Freezable</a:t>
                      </a:r>
                      <a:r>
                        <a:rPr lang="de-DE" sz="1400" dirty="0">
                          <a:latin typeface="Arial"/>
                          <a:ea typeface="Times New Roman"/>
                          <a:cs typeface="Times New Roman"/>
                        </a:rPr>
                        <a:t> enthält) verändert wird. Der </a:t>
                      </a:r>
                      <a:r>
                        <a:rPr lang="de-DE" sz="1400" spc="-40" dirty="0" err="1">
                          <a:latin typeface="Courier New"/>
                          <a:ea typeface="Times New Roman"/>
                          <a:cs typeface="Times New Roman"/>
                        </a:rPr>
                        <a:t>Changed</a:t>
                      </a:r>
                      <a:r>
                        <a:rPr lang="de-DE" sz="1400" dirty="0">
                          <a:latin typeface="Arial"/>
                          <a:ea typeface="Times New Roman"/>
                          <a:cs typeface="Times New Roman"/>
                        </a:rPr>
                        <a:t>-Event kann nicht mehr auftreten, wenn das </a:t>
                      </a:r>
                      <a:r>
                        <a:rPr lang="de-DE" sz="1400" dirty="0" err="1">
                          <a:latin typeface="Arial"/>
                          <a:ea typeface="Times New Roman"/>
                          <a:cs typeface="Times New Roman"/>
                        </a:rPr>
                        <a:t>Freezable</a:t>
                      </a:r>
                      <a:r>
                        <a:rPr lang="de-DE" sz="1400" dirty="0">
                          <a:latin typeface="Arial"/>
                          <a:ea typeface="Times New Roman"/>
                          <a:cs typeface="Times New Roman"/>
                        </a:rPr>
                        <a:t> eingefroren ist.</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spcBef>
                          <a:spcPts val="300"/>
                        </a:spcBef>
                        <a:spcAft>
                          <a:spcPts val="300"/>
                        </a:spcAft>
                      </a:pPr>
                      <a:r>
                        <a:rPr lang="de-DE" sz="1400" spc="-40">
                          <a:latin typeface="Courier New"/>
                          <a:ea typeface="Times New Roman"/>
                          <a:cs typeface="Times New Roman"/>
                        </a:rPr>
                        <a:t>Clone</a:t>
                      </a:r>
                      <a:r>
                        <a:rPr lang="de-DE" sz="1400">
                          <a:latin typeface="Arial"/>
                          <a:ea typeface="Times New Roman"/>
                          <a:cs typeface="Times New Roman"/>
                        </a:rPr>
                        <a:t>,</a:t>
                      </a:r>
                      <a:br>
                        <a:rPr lang="de-DE" sz="1400">
                          <a:latin typeface="Arial"/>
                          <a:ea typeface="Times New Roman"/>
                          <a:cs typeface="Times New Roman"/>
                        </a:rPr>
                      </a:br>
                      <a:r>
                        <a:rPr lang="de-DE" sz="1400" spc="-40">
                          <a:latin typeface="Courier New"/>
                          <a:ea typeface="Times New Roman"/>
                          <a:cs typeface="Times New Roman"/>
                        </a:rPr>
                        <a:t>CloneCurrentValue</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a:latin typeface="Arial"/>
                          <a:ea typeface="Times New Roman"/>
                          <a:cs typeface="Times New Roman"/>
                        </a:rPr>
                        <a:t>Methoden, mit denen eine </a:t>
                      </a:r>
                      <a:r>
                        <a:rPr lang="de-DE" sz="1400" b="1">
                          <a:latin typeface="Arial"/>
                          <a:ea typeface="Times New Roman"/>
                          <a:cs typeface="Times New Roman"/>
                        </a:rPr>
                        <a:t>nicht</a:t>
                      </a:r>
                      <a:r>
                        <a:rPr lang="de-DE" sz="1400">
                          <a:latin typeface="Arial"/>
                          <a:ea typeface="Times New Roman"/>
                          <a:cs typeface="Times New Roman"/>
                        </a:rPr>
                        <a:t> eingefrorene Kopie eines Freezables erstellt werden kann.</a:t>
                      </a:r>
                      <a:endParaRPr lang="de-AT" sz="140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spcBef>
                          <a:spcPts val="300"/>
                        </a:spcBef>
                        <a:spcAft>
                          <a:spcPts val="300"/>
                        </a:spcAft>
                      </a:pPr>
                      <a:r>
                        <a:rPr lang="de-DE" sz="1400" spc="-40" dirty="0" err="1">
                          <a:latin typeface="Courier New"/>
                          <a:ea typeface="Times New Roman"/>
                          <a:cs typeface="Times New Roman"/>
                        </a:rPr>
                        <a:t>GetAsFrozen</a:t>
                      </a:r>
                      <a:r>
                        <a:rPr lang="de-DE" sz="1400" dirty="0">
                          <a:latin typeface="Arial"/>
                          <a:ea typeface="Times New Roman"/>
                          <a:cs typeface="Times New Roman"/>
                        </a:rPr>
                        <a:t>,</a:t>
                      </a:r>
                      <a:br>
                        <a:rPr lang="de-DE" sz="1400" dirty="0">
                          <a:latin typeface="Arial"/>
                          <a:ea typeface="Times New Roman"/>
                          <a:cs typeface="Times New Roman"/>
                        </a:rPr>
                      </a:br>
                      <a:r>
                        <a:rPr lang="de-DE" sz="1400" spc="-40" dirty="0" err="1">
                          <a:latin typeface="Courier New"/>
                          <a:ea typeface="Times New Roman"/>
                          <a:cs typeface="Times New Roman"/>
                        </a:rPr>
                        <a:t>GetCurrentValueAsFrozen</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Bef>
                          <a:spcPts val="300"/>
                        </a:spcBef>
                        <a:spcAft>
                          <a:spcPts val="300"/>
                        </a:spcAft>
                      </a:pPr>
                      <a:r>
                        <a:rPr lang="de-DE" sz="1400" dirty="0">
                          <a:latin typeface="Arial"/>
                          <a:ea typeface="Times New Roman"/>
                          <a:cs typeface="Times New Roman"/>
                        </a:rPr>
                        <a:t>Methoden, mit denen eine </a:t>
                      </a:r>
                      <a:r>
                        <a:rPr lang="de-DE" sz="1400" b="1" dirty="0">
                          <a:latin typeface="Arial"/>
                          <a:ea typeface="Times New Roman"/>
                          <a:cs typeface="Times New Roman"/>
                        </a:rPr>
                        <a:t>eingefrorene</a:t>
                      </a:r>
                      <a:r>
                        <a:rPr lang="de-DE" sz="1400" dirty="0">
                          <a:latin typeface="Arial"/>
                          <a:ea typeface="Times New Roman"/>
                          <a:cs typeface="Times New Roman"/>
                        </a:rPr>
                        <a:t> Kopie eines </a:t>
                      </a:r>
                      <a:r>
                        <a:rPr lang="de-DE" sz="1400" dirty="0" err="1">
                          <a:latin typeface="Arial"/>
                          <a:ea typeface="Times New Roman"/>
                          <a:cs typeface="Times New Roman"/>
                        </a:rPr>
                        <a:t>Freezables</a:t>
                      </a:r>
                      <a:r>
                        <a:rPr lang="de-DE" sz="1400" dirty="0">
                          <a:latin typeface="Arial"/>
                          <a:ea typeface="Times New Roman"/>
                          <a:cs typeface="Times New Roman"/>
                        </a:rPr>
                        <a:t> erstellt werden kann.</a:t>
                      </a:r>
                      <a:endParaRPr lang="de-AT" sz="1400" dirty="0">
                        <a:latin typeface="Arial"/>
                        <a:ea typeface="Times New Roman"/>
                        <a:cs typeface="Times New Roman"/>
                      </a:endParaRPr>
                    </a:p>
                  </a:txBody>
                  <a:tcPr marL="44450" marR="4445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5" name="Grafik 4" descr="Abbildung Kapitel 07_21.tif"/>
          <p:cNvPicPr>
            <a:picLocks noChangeAspect="1"/>
          </p:cNvPicPr>
          <p:nvPr/>
        </p:nvPicPr>
        <p:blipFill>
          <a:blip r:embed="rId2"/>
          <a:stretch>
            <a:fillRect/>
          </a:stretch>
        </p:blipFill>
        <p:spPr>
          <a:xfrm>
            <a:off x="7104112" y="478069"/>
            <a:ext cx="3380185" cy="2002479"/>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Freezables</a:t>
            </a:r>
            <a:endParaRPr lang="de-AT" dirty="0"/>
          </a:p>
        </p:txBody>
      </p:sp>
      <p:sp>
        <p:nvSpPr>
          <p:cNvPr id="6" name="Content Placeholder 5"/>
          <p:cNvSpPr>
            <a:spLocks noGrp="1"/>
          </p:cNvSpPr>
          <p:nvPr>
            <p:ph sz="quarter" idx="22"/>
          </p:nvPr>
        </p:nvSpPr>
        <p:spPr/>
        <p:txBody>
          <a:bodyPr/>
          <a:lstStyle/>
          <a:p>
            <a:r>
              <a:rPr lang="de-DE" sz="1400" dirty="0">
                <a:solidFill>
                  <a:srgbClr val="01225F"/>
                </a:solidFill>
                <a:latin typeface="Courier New" pitchFamily="49" charset="0"/>
                <a:cs typeface="Courier New" pitchFamily="49" charset="0"/>
              </a:rPr>
              <a:t>&lt;Page</a:t>
            </a:r>
          </a:p>
          <a:p>
            <a:r>
              <a:rPr lang="de-DE" sz="1400" dirty="0" err="1">
                <a:solidFill>
                  <a:srgbClr val="01225F"/>
                </a:solidFill>
                <a:latin typeface="Courier New" pitchFamily="49" charset="0"/>
                <a:cs typeface="Courier New" pitchFamily="49" charset="0"/>
              </a:rPr>
              <a:t>xmlns</a:t>
            </a:r>
            <a:r>
              <a:rPr lang="de-DE" sz="1400" dirty="0">
                <a:solidFill>
                  <a:srgbClr val="01225F"/>
                </a:solidFill>
                <a:latin typeface="Courier New" pitchFamily="49" charset="0"/>
                <a:cs typeface="Courier New" pitchFamily="49" charset="0"/>
              </a:rPr>
              <a:t>="http://schemas.microsoft.com/</a:t>
            </a:r>
            <a:r>
              <a:rPr lang="de-DE" sz="1400" dirty="0" err="1">
                <a:solidFill>
                  <a:srgbClr val="01225F"/>
                </a:solidFill>
                <a:latin typeface="Courier New" pitchFamily="49" charset="0"/>
                <a:cs typeface="Courier New" pitchFamily="49" charset="0"/>
              </a:rPr>
              <a:t>winfx</a:t>
            </a:r>
            <a:r>
              <a:rPr lang="de-DE" sz="1400" dirty="0">
                <a:solidFill>
                  <a:srgbClr val="01225F"/>
                </a:solidFill>
                <a:latin typeface="Courier New" pitchFamily="49" charset="0"/>
                <a:cs typeface="Courier New" pitchFamily="49" charset="0"/>
              </a:rPr>
              <a:t>/2006/</a:t>
            </a:r>
            <a:r>
              <a:rPr lang="de-DE" sz="1400" dirty="0" err="1">
                <a:solidFill>
                  <a:srgbClr val="01225F"/>
                </a:solidFill>
                <a:latin typeface="Courier New" pitchFamily="49" charset="0"/>
                <a:cs typeface="Courier New" pitchFamily="49" charset="0"/>
              </a:rPr>
              <a:t>xaml</a:t>
            </a:r>
            <a:r>
              <a:rPr lang="de-DE" sz="1400" dirty="0">
                <a:solidFill>
                  <a:srgbClr val="01225F"/>
                </a:solidFill>
                <a:latin typeface="Courier New" pitchFamily="49" charset="0"/>
                <a:cs typeface="Courier New" pitchFamily="49" charset="0"/>
              </a:rPr>
              <a:t>/</a:t>
            </a:r>
            <a:r>
              <a:rPr lang="de-DE" sz="1400" dirty="0" err="1">
                <a:solidFill>
                  <a:srgbClr val="01225F"/>
                </a:solidFill>
                <a:latin typeface="Courier New" pitchFamily="49" charset="0"/>
                <a:cs typeface="Courier New" pitchFamily="49" charset="0"/>
              </a:rPr>
              <a:t>presentation</a:t>
            </a:r>
            <a:r>
              <a:rPr lang="de-DE" sz="1400" dirty="0">
                <a:solidFill>
                  <a:srgbClr val="01225F"/>
                </a:solidFill>
                <a:latin typeface="Courier New" pitchFamily="49" charset="0"/>
                <a:cs typeface="Courier New" pitchFamily="49" charset="0"/>
              </a:rPr>
              <a:t>"</a:t>
            </a:r>
          </a:p>
          <a:p>
            <a:r>
              <a:rPr lang="de-DE" sz="1400" dirty="0" err="1">
                <a:solidFill>
                  <a:srgbClr val="01225F"/>
                </a:solidFill>
                <a:latin typeface="Courier New" pitchFamily="49" charset="0"/>
                <a:cs typeface="Courier New" pitchFamily="49" charset="0"/>
              </a:rPr>
              <a:t>xmlns:x</a:t>
            </a:r>
            <a:r>
              <a:rPr lang="de-DE" sz="1400" dirty="0">
                <a:solidFill>
                  <a:srgbClr val="01225F"/>
                </a:solidFill>
                <a:latin typeface="Courier New" pitchFamily="49" charset="0"/>
                <a:cs typeface="Courier New" pitchFamily="49" charset="0"/>
              </a:rPr>
              <a:t>="http://schemas.microsoft.com/</a:t>
            </a:r>
            <a:r>
              <a:rPr lang="de-DE" sz="1400" dirty="0" err="1">
                <a:solidFill>
                  <a:srgbClr val="01225F"/>
                </a:solidFill>
                <a:latin typeface="Courier New" pitchFamily="49" charset="0"/>
                <a:cs typeface="Courier New" pitchFamily="49" charset="0"/>
              </a:rPr>
              <a:t>winfx</a:t>
            </a:r>
            <a:r>
              <a:rPr lang="de-DE" sz="1400" dirty="0">
                <a:solidFill>
                  <a:srgbClr val="01225F"/>
                </a:solidFill>
                <a:latin typeface="Courier New" pitchFamily="49" charset="0"/>
                <a:cs typeface="Courier New" pitchFamily="49" charset="0"/>
              </a:rPr>
              <a:t>/2006/</a:t>
            </a:r>
            <a:r>
              <a:rPr lang="de-DE" sz="1400" dirty="0" err="1">
                <a:solidFill>
                  <a:srgbClr val="01225F"/>
                </a:solidFill>
                <a:latin typeface="Courier New" pitchFamily="49" charset="0"/>
                <a:cs typeface="Courier New" pitchFamily="49" charset="0"/>
              </a:rPr>
              <a:t>xaml</a:t>
            </a:r>
            <a:r>
              <a:rPr lang="de-DE" sz="1400" dirty="0">
                <a:solidFill>
                  <a:srgbClr val="01225F"/>
                </a:solidFill>
                <a:latin typeface="Courier New" pitchFamily="49" charset="0"/>
                <a:cs typeface="Courier New" pitchFamily="49" charset="0"/>
              </a:rPr>
              <a:t>"</a:t>
            </a:r>
          </a:p>
          <a:p>
            <a:r>
              <a:rPr lang="de-DE" sz="1400" b="1" dirty="0" err="1">
                <a:solidFill>
                  <a:srgbClr val="01225F"/>
                </a:solidFill>
                <a:latin typeface="Courier New" pitchFamily="49" charset="0"/>
                <a:cs typeface="Courier New" pitchFamily="49" charset="0"/>
              </a:rPr>
              <a:t>xmlns:PresentationOptions</a:t>
            </a:r>
            <a:r>
              <a:rPr lang="de-DE" sz="1400" b="1" dirty="0">
                <a:solidFill>
                  <a:srgbClr val="01225F"/>
                </a:solidFill>
                <a:latin typeface="Courier New" pitchFamily="49" charset="0"/>
                <a:cs typeface="Courier New" pitchFamily="49" charset="0"/>
              </a:rPr>
              <a:t>="http://schemas.microsoft.com/</a:t>
            </a:r>
            <a:r>
              <a:rPr lang="de-DE" sz="1400" b="1" dirty="0" err="1">
                <a:solidFill>
                  <a:srgbClr val="01225F"/>
                </a:solidFill>
                <a:latin typeface="Courier New" pitchFamily="49" charset="0"/>
                <a:cs typeface="Courier New" pitchFamily="49" charset="0"/>
              </a:rPr>
              <a:t>winfx</a:t>
            </a:r>
            <a:r>
              <a:rPr lang="de-DE" sz="1400" b="1" dirty="0">
                <a:solidFill>
                  <a:srgbClr val="01225F"/>
                </a:solidFill>
                <a:latin typeface="Courier New" pitchFamily="49" charset="0"/>
                <a:cs typeface="Courier New" pitchFamily="49" charset="0"/>
              </a:rPr>
              <a:t>/2006/</a:t>
            </a:r>
            <a:r>
              <a:rPr lang="de-DE" sz="1400" b="1" dirty="0" err="1">
                <a:solidFill>
                  <a:srgbClr val="01225F"/>
                </a:solidFill>
                <a:latin typeface="Courier New" pitchFamily="49" charset="0"/>
                <a:cs typeface="Courier New" pitchFamily="49" charset="0"/>
              </a:rPr>
              <a:t>xaml</a:t>
            </a:r>
            <a:r>
              <a:rPr lang="de-DE" sz="1400" b="1" dirty="0">
                <a:solidFill>
                  <a:srgbClr val="01225F"/>
                </a:solidFill>
                <a:latin typeface="Courier New" pitchFamily="49" charset="0"/>
                <a:cs typeface="Courier New" pitchFamily="49" charset="0"/>
              </a:rPr>
              <a:t>/</a:t>
            </a:r>
            <a:r>
              <a:rPr lang="de-DE" sz="1400" b="1" dirty="0" err="1">
                <a:solidFill>
                  <a:srgbClr val="01225F"/>
                </a:solidFill>
                <a:latin typeface="Courier New" pitchFamily="49" charset="0"/>
                <a:cs typeface="Courier New" pitchFamily="49" charset="0"/>
              </a:rPr>
              <a:t>presentation</a:t>
            </a:r>
            <a:r>
              <a:rPr lang="de-DE" sz="1400" b="1" dirty="0">
                <a:solidFill>
                  <a:srgbClr val="01225F"/>
                </a:solidFill>
                <a:latin typeface="Courier New" pitchFamily="49" charset="0"/>
                <a:cs typeface="Courier New" pitchFamily="49" charset="0"/>
              </a:rPr>
              <a:t>/</a:t>
            </a:r>
            <a:r>
              <a:rPr lang="de-DE" sz="1400" b="1" dirty="0" err="1">
                <a:solidFill>
                  <a:srgbClr val="01225F"/>
                </a:solidFill>
                <a:latin typeface="Courier New" pitchFamily="49" charset="0"/>
                <a:cs typeface="Courier New" pitchFamily="49" charset="0"/>
              </a:rPr>
              <a:t>options</a:t>
            </a:r>
            <a:r>
              <a:rPr lang="de-DE" sz="1400" b="1" dirty="0">
                <a:solidFill>
                  <a:srgbClr val="01225F"/>
                </a:solidFill>
                <a:latin typeface="Courier New" pitchFamily="49" charset="0"/>
                <a:cs typeface="Courier New" pitchFamily="49" charset="0"/>
              </a:rPr>
              <a:t>"</a:t>
            </a:r>
          </a:p>
          <a:p>
            <a:r>
              <a:rPr lang="de-DE" sz="1400" b="1" dirty="0" err="1">
                <a:solidFill>
                  <a:srgbClr val="01225F"/>
                </a:solidFill>
                <a:latin typeface="Courier New" pitchFamily="49" charset="0"/>
                <a:cs typeface="Courier New" pitchFamily="49" charset="0"/>
              </a:rPr>
              <a:t>xmlns:mc</a:t>
            </a:r>
            <a:r>
              <a:rPr lang="de-DE" sz="1400" b="1" dirty="0">
                <a:solidFill>
                  <a:srgbClr val="01225F"/>
                </a:solidFill>
                <a:latin typeface="Courier New" pitchFamily="49" charset="0"/>
                <a:cs typeface="Courier New" pitchFamily="49" charset="0"/>
              </a:rPr>
              <a:t>="http://schemas.openxmlformats.org/markup-</a:t>
            </a:r>
            <a:r>
              <a:rPr lang="de-DE" sz="1400" b="1" dirty="0" err="1">
                <a:solidFill>
                  <a:srgbClr val="01225F"/>
                </a:solidFill>
                <a:latin typeface="Courier New" pitchFamily="49" charset="0"/>
                <a:cs typeface="Courier New" pitchFamily="49" charset="0"/>
              </a:rPr>
              <a:t>compatibility</a:t>
            </a:r>
            <a:r>
              <a:rPr lang="de-DE" sz="1400" b="1" dirty="0">
                <a:solidFill>
                  <a:srgbClr val="01225F"/>
                </a:solidFill>
                <a:latin typeface="Courier New" pitchFamily="49" charset="0"/>
                <a:cs typeface="Courier New" pitchFamily="49" charset="0"/>
              </a:rPr>
              <a:t>/2006"</a:t>
            </a:r>
          </a:p>
          <a:p>
            <a:r>
              <a:rPr lang="de-DE" sz="1400" b="1" dirty="0" err="1">
                <a:solidFill>
                  <a:srgbClr val="01225F"/>
                </a:solidFill>
                <a:latin typeface="Courier New" pitchFamily="49" charset="0"/>
                <a:cs typeface="Courier New" pitchFamily="49" charset="0"/>
              </a:rPr>
              <a:t>mc:Ignorable</a:t>
            </a:r>
            <a:r>
              <a:rPr lang="de-DE" sz="1400" b="1" dirty="0">
                <a:solidFill>
                  <a:srgbClr val="01225F"/>
                </a:solidFill>
                <a:latin typeface="Courier New" pitchFamily="49" charset="0"/>
                <a:cs typeface="Courier New" pitchFamily="49" charset="0"/>
              </a:rPr>
              <a:t>="</a:t>
            </a:r>
            <a:r>
              <a:rPr lang="de-DE" sz="1400" b="1" dirty="0" err="1">
                <a:solidFill>
                  <a:srgbClr val="01225F"/>
                </a:solidFill>
                <a:latin typeface="Courier New" pitchFamily="49" charset="0"/>
                <a:cs typeface="Courier New" pitchFamily="49" charset="0"/>
              </a:rPr>
              <a:t>PresentationOptions</a:t>
            </a:r>
            <a:r>
              <a:rPr lang="de-DE" sz="1400" b="1" dirty="0">
                <a:solidFill>
                  <a:srgbClr val="01225F"/>
                </a:solidFill>
                <a:latin typeface="Courier New" pitchFamily="49" charset="0"/>
                <a:cs typeface="Courier New" pitchFamily="49" charset="0"/>
              </a:rPr>
              <a:t>"</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a:t>
            </a:r>
            <a:r>
              <a:rPr lang="de-DE" sz="1400" dirty="0" err="1">
                <a:solidFill>
                  <a:srgbClr val="01225F"/>
                </a:solidFill>
                <a:latin typeface="Courier New" pitchFamily="49" charset="0"/>
                <a:cs typeface="Courier New" pitchFamily="49" charset="0"/>
              </a:rPr>
              <a:t>Canvas</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a:t>
            </a:r>
            <a:r>
              <a:rPr lang="de-DE" sz="1400" dirty="0" err="1">
                <a:solidFill>
                  <a:srgbClr val="01225F"/>
                </a:solidFill>
                <a:latin typeface="Courier New" pitchFamily="49" charset="0"/>
                <a:cs typeface="Courier New" pitchFamily="49" charset="0"/>
              </a:rPr>
              <a:t>Canvas.Resources</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a:t>
            </a:r>
            <a:r>
              <a:rPr lang="de-DE" sz="1400" dirty="0" err="1">
                <a:solidFill>
                  <a:srgbClr val="01225F"/>
                </a:solidFill>
                <a:latin typeface="Courier New" pitchFamily="49" charset="0"/>
                <a:cs typeface="Courier New" pitchFamily="49" charset="0"/>
              </a:rPr>
              <a:t>SolidColorBrush</a:t>
            </a:r>
            <a:r>
              <a:rPr lang="de-DE" sz="1400" dirty="0">
                <a:solidFill>
                  <a:srgbClr val="01225F"/>
                </a:solidFill>
                <a:latin typeface="Courier New" pitchFamily="49" charset="0"/>
                <a:cs typeface="Courier New" pitchFamily="49" charset="0"/>
              </a:rPr>
              <a:t> x:Key="FillColor" Color="Green" </a:t>
            </a:r>
          </a:p>
          <a:p>
            <a:r>
              <a:rPr lang="de-DE" sz="1400" dirty="0">
                <a:solidFill>
                  <a:srgbClr val="01225F"/>
                </a:solidFill>
                <a:latin typeface="Courier New" pitchFamily="49" charset="0"/>
                <a:cs typeface="Courier New" pitchFamily="49" charset="0"/>
              </a:rPr>
              <a:t>        </a:t>
            </a:r>
            <a:r>
              <a:rPr lang="de-DE" sz="1400" b="1" dirty="0" err="1">
                <a:solidFill>
                  <a:srgbClr val="01225F"/>
                </a:solidFill>
                <a:latin typeface="Courier New" pitchFamily="49" charset="0"/>
                <a:cs typeface="Courier New" pitchFamily="49" charset="0"/>
              </a:rPr>
              <a:t>PresentationOptions:Freeze</a:t>
            </a:r>
            <a:r>
              <a:rPr lang="de-DE" sz="1400" b="1" dirty="0">
                <a:solidFill>
                  <a:srgbClr val="01225F"/>
                </a:solidFill>
                <a:latin typeface="Courier New" pitchFamily="49" charset="0"/>
                <a:cs typeface="Courier New" pitchFamily="49" charset="0"/>
              </a:rPr>
              <a:t>="True"</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a:t>
            </a:r>
            <a:r>
              <a:rPr lang="de-DE" sz="1400" dirty="0" err="1">
                <a:solidFill>
                  <a:srgbClr val="01225F"/>
                </a:solidFill>
                <a:latin typeface="Courier New" pitchFamily="49" charset="0"/>
                <a:cs typeface="Courier New" pitchFamily="49" charset="0"/>
              </a:rPr>
              <a:t>Canvas.Resources</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&lt;Path Data="M50,150 L150,50 L250,150 L150,250 z" </a:t>
            </a:r>
          </a:p>
          <a:p>
            <a:r>
              <a:rPr lang="de-DE" sz="1400" dirty="0">
                <a:solidFill>
                  <a:srgbClr val="01225F"/>
                </a:solidFill>
                <a:latin typeface="Courier New" pitchFamily="49" charset="0"/>
                <a:cs typeface="Courier New" pitchFamily="49" charset="0"/>
              </a:rPr>
              <a:t>      </a:t>
            </a:r>
            <a:r>
              <a:rPr lang="de-DE" sz="1400" dirty="0" err="1">
                <a:solidFill>
                  <a:srgbClr val="01225F"/>
                </a:solidFill>
                <a:latin typeface="Courier New" pitchFamily="49" charset="0"/>
                <a:cs typeface="Courier New" pitchFamily="49" charset="0"/>
              </a:rPr>
              <a:t>Fill</a:t>
            </a:r>
            <a:r>
              <a:rPr lang="de-DE" sz="1400" dirty="0">
                <a:solidFill>
                  <a:srgbClr val="01225F"/>
                </a:solidFill>
                <a:latin typeface="Courier New" pitchFamily="49" charset="0"/>
                <a:cs typeface="Courier New" pitchFamily="49" charset="0"/>
              </a:rPr>
              <a:t>="{</a:t>
            </a:r>
            <a:r>
              <a:rPr lang="de-DE" sz="1400" dirty="0" err="1">
                <a:solidFill>
                  <a:srgbClr val="01225F"/>
                </a:solidFill>
                <a:latin typeface="Courier New" pitchFamily="49" charset="0"/>
                <a:cs typeface="Courier New" pitchFamily="49" charset="0"/>
              </a:rPr>
              <a:t>StaticResource</a:t>
            </a:r>
            <a:r>
              <a:rPr lang="de-DE" sz="1400" dirty="0">
                <a:solidFill>
                  <a:srgbClr val="01225F"/>
                </a:solidFill>
                <a:latin typeface="Courier New" pitchFamily="49" charset="0"/>
                <a:cs typeface="Courier New" pitchFamily="49" charset="0"/>
              </a:rPr>
              <a:t> </a:t>
            </a:r>
            <a:r>
              <a:rPr lang="de-DE" sz="1400" dirty="0" err="1">
                <a:solidFill>
                  <a:srgbClr val="01225F"/>
                </a:solidFill>
                <a:latin typeface="Courier New" pitchFamily="49" charset="0"/>
                <a:cs typeface="Courier New" pitchFamily="49" charset="0"/>
              </a:rPr>
              <a:t>FillColor</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  &lt;/</a:t>
            </a:r>
            <a:r>
              <a:rPr lang="de-DE" sz="1400" dirty="0" err="1">
                <a:solidFill>
                  <a:srgbClr val="01225F"/>
                </a:solidFill>
                <a:latin typeface="Courier New" pitchFamily="49" charset="0"/>
                <a:cs typeface="Courier New" pitchFamily="49" charset="0"/>
              </a:rPr>
              <a:t>Canvas</a:t>
            </a:r>
            <a:r>
              <a:rPr lang="de-DE" sz="1400" dirty="0">
                <a:solidFill>
                  <a:srgbClr val="01225F"/>
                </a:solidFill>
                <a:latin typeface="Courier New" pitchFamily="49" charset="0"/>
                <a:cs typeface="Courier New" pitchFamily="49" charset="0"/>
              </a:rPr>
              <a:t>&gt;</a:t>
            </a:r>
          </a:p>
          <a:p>
            <a:r>
              <a:rPr lang="de-DE" sz="1400" dirty="0">
                <a:solidFill>
                  <a:srgbClr val="01225F"/>
                </a:solidFill>
                <a:latin typeface="Courier New" pitchFamily="49" charset="0"/>
                <a:cs typeface="Courier New" pitchFamily="49" charset="0"/>
              </a:rPr>
              <a:t>&lt;/Page&gt;</a:t>
            </a:r>
          </a:p>
          <a:p>
            <a:endParaRPr lang="de-AT" sz="1400" dirty="0"/>
          </a:p>
        </p:txBody>
      </p:sp>
      <p:sp>
        <p:nvSpPr>
          <p:cNvPr id="3" name="Textplatzhalter 2"/>
          <p:cNvSpPr>
            <a:spLocks noGrp="1"/>
          </p:cNvSpPr>
          <p:nvPr>
            <p:ph type="body" sz="quarter" idx="23"/>
          </p:nvPr>
        </p:nvSpPr>
        <p:spPr/>
        <p:txBody>
          <a:bodyPr/>
          <a:lstStyle/>
          <a:p>
            <a:r>
              <a:rPr lang="de-AT" dirty="0"/>
              <a:t>Anwendung in XAML</a:t>
            </a:r>
          </a:p>
        </p:txBody>
      </p:sp>
      <p:sp>
        <p:nvSpPr>
          <p:cNvPr id="7" name="Text Placeholder 6"/>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Geometries</a:t>
            </a:r>
          </a:p>
        </p:txBody>
      </p:sp>
      <p:pic>
        <p:nvPicPr>
          <p:cNvPr id="6" name="Grafik 4" descr="Abbildung Kapitel 07_22.tif"/>
          <p:cNvPicPr>
            <a:picLocks noGrp="1" noChangeAspect="1"/>
          </p:cNvPicPr>
          <p:nvPr>
            <p:ph sz="quarter" idx="12"/>
          </p:nvPr>
        </p:nvPicPr>
        <p:blipFill>
          <a:blip r:embed="rId2"/>
          <a:stretch>
            <a:fillRect/>
          </a:stretch>
        </p:blipFill>
        <p:spPr>
          <a:xfrm>
            <a:off x="1559185" y="1844824"/>
            <a:ext cx="7776463" cy="331236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Geometries</a:t>
            </a:r>
          </a:p>
        </p:txBody>
      </p:sp>
      <p:sp>
        <p:nvSpPr>
          <p:cNvPr id="3" name="Textplatzhalter 2"/>
          <p:cNvSpPr>
            <a:spLocks noGrp="1"/>
          </p:cNvSpPr>
          <p:nvPr>
            <p:ph type="body" sz="quarter" idx="13"/>
          </p:nvPr>
        </p:nvSpPr>
        <p:spPr/>
        <p:txBody>
          <a:bodyPr/>
          <a:lstStyle/>
          <a:p>
            <a:r>
              <a:rPr lang="de-AT" dirty="0" err="1"/>
              <a:t>CombinedGeometry</a:t>
            </a:r>
            <a:endParaRPr lang="de-AT" dirty="0"/>
          </a:p>
        </p:txBody>
      </p:sp>
      <p:pic>
        <p:nvPicPr>
          <p:cNvPr id="5" name="Grafik 4" descr="Abbildung Kapitel 07_24.tif"/>
          <p:cNvPicPr>
            <a:picLocks noChangeAspect="1"/>
          </p:cNvPicPr>
          <p:nvPr/>
        </p:nvPicPr>
        <p:blipFill>
          <a:blip r:embed="rId2"/>
          <a:stretch>
            <a:fillRect/>
          </a:stretch>
        </p:blipFill>
        <p:spPr>
          <a:xfrm>
            <a:off x="2024034" y="2071678"/>
            <a:ext cx="3877448" cy="3786214"/>
          </a:xfrm>
          <a:prstGeom prst="rect">
            <a:avLst/>
          </a:prstGeom>
          <a:ln>
            <a:noFill/>
          </a:ln>
          <a:effectLst>
            <a:outerShdw blurRad="292100" dist="139700" dir="2700000" algn="tl" rotWithShape="0">
              <a:srgbClr val="333333">
                <a:alpha val="65000"/>
              </a:srgbClr>
            </a:outerShdw>
          </a:effectLst>
        </p:spPr>
      </p:pic>
      <p:pic>
        <p:nvPicPr>
          <p:cNvPr id="6" name="Grafik 5" descr="Abbildung Kapitel 07_25.tif"/>
          <p:cNvPicPr>
            <a:picLocks noChangeAspect="1"/>
          </p:cNvPicPr>
          <p:nvPr/>
        </p:nvPicPr>
        <p:blipFill>
          <a:blip r:embed="rId3"/>
          <a:stretch>
            <a:fillRect/>
          </a:stretch>
        </p:blipFill>
        <p:spPr>
          <a:xfrm>
            <a:off x="6310314" y="4429132"/>
            <a:ext cx="3429000" cy="142951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err="1"/>
              <a:t>Combined</a:t>
            </a:r>
            <a:r>
              <a:rPr lang="de-AT" dirty="0"/>
              <a:t> Geometries</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Drawing Objects</a:t>
            </a:r>
          </a:p>
        </p:txBody>
      </p:sp>
      <p:pic>
        <p:nvPicPr>
          <p:cNvPr id="6" name="Grafik 3" descr="Abbildung Kapitel 07_26.tif"/>
          <p:cNvPicPr>
            <a:picLocks noGrp="1" noChangeAspect="1"/>
          </p:cNvPicPr>
          <p:nvPr>
            <p:ph sz="quarter" idx="12"/>
          </p:nvPr>
        </p:nvPicPr>
        <p:blipFill>
          <a:blip r:embed="rId2"/>
          <a:stretch>
            <a:fillRect/>
          </a:stretch>
        </p:blipFill>
        <p:spPr>
          <a:xfrm>
            <a:off x="1530056" y="1844823"/>
            <a:ext cx="4781968" cy="3968175"/>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Drawing Objects</a:t>
            </a:r>
            <a:endParaRPr lang="de-AT" dirty="0"/>
          </a:p>
        </p:txBody>
      </p:sp>
      <p:sp>
        <p:nvSpPr>
          <p:cNvPr id="3" name="Textplatzhalter 2"/>
          <p:cNvSpPr>
            <a:spLocks noGrp="1"/>
          </p:cNvSpPr>
          <p:nvPr>
            <p:ph type="body" sz="quarter" idx="13"/>
          </p:nvPr>
        </p:nvSpPr>
        <p:spPr/>
        <p:txBody>
          <a:bodyPr/>
          <a:lstStyle/>
          <a:p>
            <a:r>
              <a:rPr lang="de-AT" sz="2800" dirty="0"/>
              <a:t>Zusammenhang Drawing Objects und Framework Elements</a:t>
            </a:r>
          </a:p>
        </p:txBody>
      </p:sp>
      <p:pic>
        <p:nvPicPr>
          <p:cNvPr id="10" name="Grafik 3" descr="Abbildung Kapitel 07_27.tif"/>
          <p:cNvPicPr>
            <a:picLocks noGrp="1" noChangeAspect="1"/>
          </p:cNvPicPr>
          <p:nvPr>
            <p:ph sz="quarter" idx="12"/>
          </p:nvPr>
        </p:nvPicPr>
        <p:blipFill>
          <a:blip r:embed="rId2"/>
          <a:stretch>
            <a:fillRect/>
          </a:stretch>
        </p:blipFill>
        <p:spPr>
          <a:xfrm>
            <a:off x="1520726" y="2276872"/>
            <a:ext cx="5047488" cy="400202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el 78"/>
          <p:cNvSpPr>
            <a:spLocks noGrp="1"/>
          </p:cNvSpPr>
          <p:nvPr>
            <p:ph type="title"/>
          </p:nvPr>
        </p:nvSpPr>
        <p:spPr/>
        <p:txBody>
          <a:bodyPr/>
          <a:lstStyle/>
          <a:p>
            <a:r>
              <a:rPr lang="de-AT" dirty="0"/>
              <a:t>Rendering</a:t>
            </a:r>
          </a:p>
        </p:txBody>
      </p:sp>
      <p:pic>
        <p:nvPicPr>
          <p:cNvPr id="78" name="Inhaltsplatzhalter 77" descr="Abbildung Kapitel 07_05.tif"/>
          <p:cNvPicPr>
            <a:picLocks noGrp="1" noChangeAspect="1"/>
          </p:cNvPicPr>
          <p:nvPr>
            <p:ph sz="quarter" idx="12"/>
          </p:nvPr>
        </p:nvPicPr>
        <p:blipFill>
          <a:blip r:embed="rId2"/>
          <a:stretch>
            <a:fillRect/>
          </a:stretch>
        </p:blipFill>
        <p:spPr>
          <a:xfrm>
            <a:off x="1543245" y="2348880"/>
            <a:ext cx="7626150" cy="3168352"/>
          </a:xfrm>
          <a:prstGeom prst="rect">
            <a:avLst/>
          </a:prstGeom>
          <a:ln>
            <a:noFill/>
          </a:ln>
          <a:effectLst>
            <a:outerShdw blurRad="292100" dist="139700" dir="2700000" algn="tl" rotWithShape="0">
              <a:srgbClr val="333333">
                <a:alpha val="65000"/>
              </a:srgbClr>
            </a:outerShdw>
          </a:effectLst>
        </p:spPr>
      </p:pic>
      <p:sp>
        <p:nvSpPr>
          <p:cNvPr id="80" name="Textplatzhalter 79"/>
          <p:cNvSpPr>
            <a:spLocks noGrp="1"/>
          </p:cNvSpPr>
          <p:nvPr>
            <p:ph type="body" sz="quarter" idx="13"/>
          </p:nvPr>
        </p:nvSpPr>
        <p:spPr/>
        <p:txBody>
          <a:bodyPr/>
          <a:lstStyle/>
          <a:p>
            <a:r>
              <a:rPr lang="de-AT" dirty="0"/>
              <a:t>In klassischen </a:t>
            </a:r>
            <a:r>
              <a:rPr lang="de-AT" dirty="0" err="1"/>
              <a:t>WinForms</a:t>
            </a:r>
            <a:r>
              <a:rPr lang="de-AT" dirty="0"/>
              <a:t>-Applikationen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Drawing </a:t>
            </a:r>
            <a:r>
              <a:rPr lang="de-AT" dirty="0" err="1"/>
              <a:t>Context</a:t>
            </a:r>
            <a:endParaRPr lang="de-AT" dirty="0"/>
          </a:p>
        </p:txBody>
      </p:sp>
      <p:sp>
        <p:nvSpPr>
          <p:cNvPr id="3" name="Textplatzhalter 2"/>
          <p:cNvSpPr>
            <a:spLocks noGrp="1"/>
          </p:cNvSpPr>
          <p:nvPr>
            <p:ph type="body" sz="quarter" idx="13"/>
          </p:nvPr>
        </p:nvSpPr>
        <p:spPr/>
        <p:txBody>
          <a:bodyPr/>
          <a:lstStyle/>
          <a:p>
            <a:r>
              <a:rPr lang="de-AT" dirty="0"/>
              <a:t>Zeichnen mit Drawing </a:t>
            </a:r>
            <a:r>
              <a:rPr lang="de-AT" dirty="0" err="1"/>
              <a:t>Context</a:t>
            </a:r>
            <a:endParaRPr lang="de-AT" dirty="0"/>
          </a:p>
        </p:txBody>
      </p:sp>
      <p:pic>
        <p:nvPicPr>
          <p:cNvPr id="6" name="Grafik 3" descr="Abbildung Kapitel 07_31.tif"/>
          <p:cNvPicPr>
            <a:picLocks noGrp="1" noChangeAspect="1"/>
          </p:cNvPicPr>
          <p:nvPr>
            <p:ph sz="quarter" idx="12"/>
          </p:nvPr>
        </p:nvPicPr>
        <p:blipFill>
          <a:blip r:embed="rId2"/>
          <a:stretch>
            <a:fillRect/>
          </a:stretch>
        </p:blipFill>
        <p:spPr>
          <a:xfrm>
            <a:off x="1520725" y="2348880"/>
            <a:ext cx="4897145" cy="331236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4" descr="Abbildung Kapitel 07_32.tif"/>
          <p:cNvPicPr>
            <a:picLocks noGrp="1" noChangeAspect="1"/>
          </p:cNvPicPr>
          <p:nvPr>
            <p:ph sz="quarter" idx="12"/>
          </p:nvPr>
        </p:nvPicPr>
        <p:blipFill>
          <a:blip r:embed="rId2"/>
          <a:stretch>
            <a:fillRect/>
          </a:stretch>
        </p:blipFill>
        <p:spPr>
          <a:xfrm>
            <a:off x="1545056" y="1700808"/>
            <a:ext cx="4572000" cy="4477512"/>
          </a:xfrm>
          <a:prstGeom prst="rect">
            <a:avLst/>
          </a:prstGeom>
          <a:ln>
            <a:noFill/>
          </a:ln>
          <a:effectLst>
            <a:outerShdw blurRad="292100" dist="139700" dir="2700000" algn="tl" rotWithShape="0">
              <a:srgbClr val="333333">
                <a:alpha val="65000"/>
              </a:srgbClr>
            </a:outerShdw>
          </a:effectLst>
        </p:spPr>
      </p:pic>
      <p:sp>
        <p:nvSpPr>
          <p:cNvPr id="2" name="Titel 1"/>
          <p:cNvSpPr>
            <a:spLocks noGrp="1"/>
          </p:cNvSpPr>
          <p:nvPr>
            <p:ph type="title"/>
          </p:nvPr>
        </p:nvSpPr>
        <p:spPr/>
        <p:txBody>
          <a:bodyPr/>
          <a:lstStyle/>
          <a:p>
            <a:r>
              <a:rPr lang="de-AT" dirty="0" err="1"/>
              <a:t>Brushes</a:t>
            </a:r>
            <a:endParaRPr lang="de-A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4" descr="Abbildung Kapitel 07_35.tif"/>
          <p:cNvPicPr>
            <a:picLocks noGrp="1" noChangeAspect="1"/>
          </p:cNvPicPr>
          <p:nvPr>
            <p:ph sz="quarter" idx="12"/>
          </p:nvPr>
        </p:nvPicPr>
        <p:blipFill>
          <a:blip r:embed="rId2"/>
          <a:stretch>
            <a:fillRect/>
          </a:stretch>
        </p:blipFill>
        <p:spPr>
          <a:xfrm>
            <a:off x="1412494" y="2181225"/>
            <a:ext cx="8532565" cy="3912071"/>
          </a:xfrm>
          <a:prstGeom prst="rect">
            <a:avLst/>
          </a:prstGeom>
          <a:ln>
            <a:noFill/>
          </a:ln>
          <a:effectLst>
            <a:outerShdw blurRad="292100" dist="139700" dir="2700000" algn="tl" rotWithShape="0">
              <a:srgbClr val="333333">
                <a:alpha val="65000"/>
              </a:srgbClr>
            </a:outerShdw>
          </a:effectLst>
        </p:spPr>
      </p:pic>
      <p:sp>
        <p:nvSpPr>
          <p:cNvPr id="2" name="Titel 1"/>
          <p:cNvSpPr>
            <a:spLocks noGrp="1"/>
          </p:cNvSpPr>
          <p:nvPr>
            <p:ph type="title"/>
          </p:nvPr>
        </p:nvSpPr>
        <p:spPr/>
        <p:txBody>
          <a:bodyPr/>
          <a:lstStyle/>
          <a:p>
            <a:r>
              <a:rPr lang="de-AT" dirty="0" err="1"/>
              <a:t>Brushes</a:t>
            </a:r>
            <a:endParaRPr lang="de-AT" dirty="0"/>
          </a:p>
        </p:txBody>
      </p:sp>
      <p:sp>
        <p:nvSpPr>
          <p:cNvPr id="3" name="Textplatzhalter 2"/>
          <p:cNvSpPr>
            <a:spLocks noGrp="1"/>
          </p:cNvSpPr>
          <p:nvPr>
            <p:ph type="body" sz="quarter" idx="13"/>
          </p:nvPr>
        </p:nvSpPr>
        <p:spPr/>
        <p:txBody>
          <a:bodyPr/>
          <a:lstStyle/>
          <a:p>
            <a:r>
              <a:rPr lang="de-AT" dirty="0" err="1"/>
              <a:t>Transparenzmasken</a:t>
            </a:r>
            <a:endParaRPr lang="de-AT" dirty="0"/>
          </a:p>
        </p:txBody>
      </p:sp>
      <p:pic>
        <p:nvPicPr>
          <p:cNvPr id="4" name="Grafik 3" descr="Abbildung Kapitel 07_34.tif"/>
          <p:cNvPicPr>
            <a:picLocks noChangeAspect="1"/>
          </p:cNvPicPr>
          <p:nvPr/>
        </p:nvPicPr>
        <p:blipFill>
          <a:blip r:embed="rId3"/>
          <a:stretch>
            <a:fillRect/>
          </a:stretch>
        </p:blipFill>
        <p:spPr>
          <a:xfrm>
            <a:off x="7524760" y="952930"/>
            <a:ext cx="2857488" cy="2116031"/>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err="1"/>
              <a:t>Brushes</a:t>
            </a:r>
            <a:endParaRPr lang="de-AT" dirty="0"/>
          </a:p>
        </p:txBody>
      </p:sp>
      <p:sp>
        <p:nvSpPr>
          <p:cNvPr id="4" name="Inhaltsplatzhalter 3"/>
          <p:cNvSpPr>
            <a:spLocks noGrp="1"/>
          </p:cNvSpPr>
          <p:nvPr>
            <p:ph sz="quarter" idx="12"/>
          </p:nvPr>
        </p:nvSpPr>
        <p:spPr/>
        <p:txBody>
          <a:bodyPr/>
          <a:lstStyle/>
          <a:p>
            <a:r>
              <a:rPr lang="de-AT" dirty="0"/>
              <a:t>Legen Sie </a:t>
            </a:r>
            <a:r>
              <a:rPr lang="de-AT" dirty="0" err="1"/>
              <a:t>Brushes</a:t>
            </a:r>
            <a:r>
              <a:rPr lang="de-AT" dirty="0"/>
              <a:t> an zentraler Stelle in Ihrer Applikation ab</a:t>
            </a:r>
          </a:p>
          <a:p>
            <a:pPr lvl="1"/>
            <a:r>
              <a:rPr lang="de-AT" dirty="0" err="1"/>
              <a:t>App.xaml</a:t>
            </a:r>
            <a:endParaRPr lang="de-AT" dirty="0"/>
          </a:p>
          <a:p>
            <a:r>
              <a:rPr lang="de-AT" dirty="0"/>
              <a:t>Nutzen Sie System-</a:t>
            </a:r>
            <a:r>
              <a:rPr lang="de-AT" dirty="0" err="1"/>
              <a:t>Brushes</a:t>
            </a:r>
            <a:endParaRPr lang="de-AT" dirty="0"/>
          </a:p>
          <a:p>
            <a:pPr lvl="1"/>
            <a:r>
              <a:rPr lang="de-AT" dirty="0" err="1"/>
              <a:t>System.Windows.SystemColors</a:t>
            </a:r>
            <a:r>
              <a:rPr lang="de-AT" dirty="0"/>
              <a:t> </a:t>
            </a:r>
          </a:p>
        </p:txBody>
      </p:sp>
      <p:sp>
        <p:nvSpPr>
          <p:cNvPr id="3" name="Textplatzhalter 2"/>
          <p:cNvSpPr>
            <a:spLocks noGrp="1"/>
          </p:cNvSpPr>
          <p:nvPr>
            <p:ph type="body" sz="quarter" idx="13"/>
          </p:nvPr>
        </p:nvSpPr>
        <p:spPr/>
        <p:txBody>
          <a:bodyPr/>
          <a:lstStyle/>
          <a:p>
            <a:r>
              <a:rPr lang="de-AT" dirty="0"/>
              <a:t>Tipps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Bitmap-Effekte</a:t>
            </a:r>
          </a:p>
        </p:txBody>
      </p:sp>
      <p:pic>
        <p:nvPicPr>
          <p:cNvPr id="5" name="Inhaltsplatzhalter 4" descr="Abbildung Kapitel 07_37.tif"/>
          <p:cNvPicPr>
            <a:picLocks noGrp="1" noChangeAspect="1"/>
          </p:cNvPicPr>
          <p:nvPr>
            <p:ph sz="quarter" idx="12"/>
          </p:nvPr>
        </p:nvPicPr>
        <p:blipFill>
          <a:blip r:embed="rId2"/>
          <a:stretch>
            <a:fillRect/>
          </a:stretch>
        </p:blipFill>
        <p:spPr>
          <a:xfrm>
            <a:off x="1501647" y="1988840"/>
            <a:ext cx="7694775" cy="324036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Transformationen</a:t>
            </a:r>
          </a:p>
        </p:txBody>
      </p:sp>
      <p:pic>
        <p:nvPicPr>
          <p:cNvPr id="5" name="Inhaltsplatzhalter 4" descr="Abbildung Kapitel 07_39.tif"/>
          <p:cNvPicPr>
            <a:picLocks noGrp="1" noChangeAspect="1"/>
          </p:cNvPicPr>
          <p:nvPr>
            <p:ph sz="quarter" idx="12"/>
          </p:nvPr>
        </p:nvPicPr>
        <p:blipFill>
          <a:blip r:embed="rId2"/>
          <a:stretch>
            <a:fillRect/>
          </a:stretch>
        </p:blipFill>
        <p:spPr>
          <a:xfrm>
            <a:off x="1536293" y="1844824"/>
            <a:ext cx="7983274" cy="367240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Animationen</a:t>
            </a:r>
          </a:p>
        </p:txBody>
      </p:sp>
      <p:pic>
        <p:nvPicPr>
          <p:cNvPr id="9" name="Inhaltsplatzhalter 8" descr="Abbildung Kapitel 07_49.tif"/>
          <p:cNvPicPr>
            <a:picLocks noGrp="1" noChangeAspect="1"/>
          </p:cNvPicPr>
          <p:nvPr>
            <p:ph sz="quarter" idx="12"/>
          </p:nvPr>
        </p:nvPicPr>
        <p:blipFill>
          <a:blip r:embed="rId2"/>
          <a:stretch>
            <a:fillRect/>
          </a:stretch>
        </p:blipFill>
        <p:spPr>
          <a:xfrm>
            <a:off x="1520726" y="2348880"/>
            <a:ext cx="4572000" cy="3810000"/>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Animationsklassen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p:cNvSpPr>
            <a:spLocks noGrp="1"/>
          </p:cNvSpPr>
          <p:nvPr>
            <p:ph type="title"/>
          </p:nvPr>
        </p:nvSpPr>
        <p:spPr/>
        <p:txBody>
          <a:bodyPr/>
          <a:lstStyle/>
          <a:p>
            <a:r>
              <a:rPr lang="de-AT" dirty="0"/>
              <a:t>Animationen</a:t>
            </a:r>
          </a:p>
        </p:txBody>
      </p:sp>
      <p:sp>
        <p:nvSpPr>
          <p:cNvPr id="16" name="Textplatzhalter 15"/>
          <p:cNvSpPr>
            <a:spLocks noGrp="1"/>
          </p:cNvSpPr>
          <p:nvPr>
            <p:ph type="body" sz="quarter" idx="13"/>
          </p:nvPr>
        </p:nvSpPr>
        <p:spPr/>
        <p:txBody>
          <a:bodyPr/>
          <a:lstStyle/>
          <a:p>
            <a:r>
              <a:rPr lang="de-AT" dirty="0"/>
              <a:t>Zusammenhang zwischen Trigger und Animationen</a:t>
            </a:r>
          </a:p>
        </p:txBody>
      </p:sp>
      <p:pic>
        <p:nvPicPr>
          <p:cNvPr id="10" name="Grafik 9" descr="Abbildung Kapitel 07_50.tif"/>
          <p:cNvPicPr>
            <a:picLocks noChangeAspect="1"/>
          </p:cNvPicPr>
          <p:nvPr/>
        </p:nvPicPr>
        <p:blipFill>
          <a:blip r:embed="rId2"/>
          <a:stretch>
            <a:fillRect/>
          </a:stretch>
        </p:blipFill>
        <p:spPr>
          <a:xfrm>
            <a:off x="5935174" y="2292832"/>
            <a:ext cx="2859024" cy="1905000"/>
          </a:xfrm>
          <a:prstGeom prst="rect">
            <a:avLst/>
          </a:prstGeom>
          <a:ln>
            <a:noFill/>
          </a:ln>
          <a:effectLst>
            <a:outerShdw blurRad="292100" dist="139700" dir="2700000" algn="tl" rotWithShape="0">
              <a:srgbClr val="333333">
                <a:alpha val="65000"/>
              </a:srgbClr>
            </a:outerShdw>
          </a:effectLst>
        </p:spPr>
      </p:pic>
      <p:pic>
        <p:nvPicPr>
          <p:cNvPr id="11" name="Grafik 10" descr="Abbildung Kapitel 07_51.tif"/>
          <p:cNvPicPr>
            <a:picLocks noChangeAspect="1"/>
          </p:cNvPicPr>
          <p:nvPr/>
        </p:nvPicPr>
        <p:blipFill>
          <a:blip r:embed="rId3"/>
          <a:stretch>
            <a:fillRect/>
          </a:stretch>
        </p:blipFill>
        <p:spPr>
          <a:xfrm>
            <a:off x="1506018" y="2578584"/>
            <a:ext cx="4002024" cy="3142488"/>
          </a:xfrm>
          <a:prstGeom prst="rect">
            <a:avLst/>
          </a:prstGeom>
          <a:ln>
            <a:noFill/>
          </a:ln>
          <a:effectLst>
            <a:outerShdw blurRad="292100" dist="139700" dir="2700000" algn="tl" rotWithShape="0">
              <a:srgbClr val="333333">
                <a:alpha val="65000"/>
              </a:srgbClr>
            </a:outerShdw>
          </a:effectLst>
        </p:spPr>
      </p:pic>
      <p:pic>
        <p:nvPicPr>
          <p:cNvPr id="12" name="Grafik 11" descr="Abbildung Kapitel 07_52.tif"/>
          <p:cNvPicPr>
            <a:picLocks noChangeAspect="1"/>
          </p:cNvPicPr>
          <p:nvPr/>
        </p:nvPicPr>
        <p:blipFill>
          <a:blip r:embed="rId4"/>
          <a:stretch>
            <a:fillRect/>
          </a:stretch>
        </p:blipFill>
        <p:spPr>
          <a:xfrm>
            <a:off x="5935174" y="4293096"/>
            <a:ext cx="3715512" cy="209702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Animationen</a:t>
            </a:r>
          </a:p>
        </p:txBody>
      </p:sp>
      <p:sp>
        <p:nvSpPr>
          <p:cNvPr id="3" name="Inhaltsplatzhalter 2"/>
          <p:cNvSpPr>
            <a:spLocks noGrp="1"/>
          </p:cNvSpPr>
          <p:nvPr>
            <p:ph sz="quarter" idx="12"/>
          </p:nvPr>
        </p:nvSpPr>
        <p:spPr/>
        <p:txBody>
          <a:bodyPr/>
          <a:lstStyle/>
          <a:p>
            <a:r>
              <a:rPr lang="de-DE" sz="2800" dirty="0"/>
              <a:t>Basisanimationen</a:t>
            </a:r>
            <a:endParaRPr lang="de-AT" sz="2800" dirty="0"/>
          </a:p>
          <a:p>
            <a:pPr lvl="1"/>
            <a:r>
              <a:rPr lang="de-DE" sz="2000" dirty="0"/>
              <a:t>Kombination aus Start-, End- und Delta-wert</a:t>
            </a:r>
          </a:p>
          <a:p>
            <a:pPr lvl="1"/>
            <a:r>
              <a:rPr lang="de-DE" sz="2000" dirty="0"/>
              <a:t>Einfachste Form von Animationen.</a:t>
            </a:r>
            <a:endParaRPr lang="de-AT" sz="2000" dirty="0"/>
          </a:p>
          <a:p>
            <a:pPr lvl="1"/>
            <a:r>
              <a:rPr lang="de-DE" sz="2000" dirty="0"/>
              <a:t>Name: &lt;Type&gt;Animation (z. B. DoubleAnimation, Int32Animation, etc.)</a:t>
            </a:r>
            <a:endParaRPr lang="de-AT" sz="2000" dirty="0"/>
          </a:p>
          <a:p>
            <a:r>
              <a:rPr lang="de-DE" sz="2800" dirty="0" err="1"/>
              <a:t>Keyframe</a:t>
            </a:r>
            <a:r>
              <a:rPr lang="de-DE" sz="2800" dirty="0"/>
              <a:t>-Animationen</a:t>
            </a:r>
            <a:endParaRPr lang="de-AT" sz="2800" dirty="0"/>
          </a:p>
          <a:p>
            <a:pPr lvl="1"/>
            <a:r>
              <a:rPr lang="de-DE" sz="2000" dirty="0" err="1"/>
              <a:t>Keyframes</a:t>
            </a:r>
            <a:r>
              <a:rPr lang="de-DE" sz="2000" dirty="0"/>
              <a:t> = Bilder, die grob den Ablauf des Films festlegen</a:t>
            </a:r>
          </a:p>
          <a:p>
            <a:pPr lvl="1"/>
            <a:r>
              <a:rPr lang="de-DE" sz="2000" dirty="0"/>
              <a:t>WPF interpoliert automatisch die entsprechenden Positionen</a:t>
            </a:r>
          </a:p>
          <a:p>
            <a:r>
              <a:rPr lang="de-DE" sz="2800" dirty="0"/>
              <a:t>Pfad-Animationen</a:t>
            </a:r>
            <a:endParaRPr lang="de-AT" sz="2800" dirty="0"/>
          </a:p>
          <a:p>
            <a:pPr lvl="1"/>
            <a:r>
              <a:rPr lang="de-DE" sz="2000" dirty="0"/>
              <a:t>Double- und Point-Eigenschaften </a:t>
            </a:r>
          </a:p>
          <a:p>
            <a:pPr lvl="1"/>
            <a:r>
              <a:rPr lang="de-DE" sz="2000" dirty="0"/>
              <a:t>Werte folgen dem Verlauf eines geometrischen Pfades</a:t>
            </a:r>
            <a:endParaRPr lang="de-AT" sz="2000" dirty="0"/>
          </a:p>
        </p:txBody>
      </p:sp>
      <p:sp>
        <p:nvSpPr>
          <p:cNvPr id="4" name="Textplatzhalter 3"/>
          <p:cNvSpPr>
            <a:spLocks noGrp="1"/>
          </p:cNvSpPr>
          <p:nvPr>
            <p:ph type="body" sz="quarter" idx="13"/>
          </p:nvPr>
        </p:nvSpPr>
        <p:spPr>
          <a:prstGeom prst="rect">
            <a:avLst/>
          </a:prstGeom>
        </p:spPr>
        <p:txBody>
          <a:bodyPr/>
          <a:lstStyle/>
          <a:p>
            <a:r>
              <a:rPr lang="de-AT" dirty="0"/>
              <a:t>Animationstypen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Animationen</a:t>
            </a:r>
          </a:p>
        </p:txBody>
      </p:sp>
      <p:pic>
        <p:nvPicPr>
          <p:cNvPr id="5" name="Inhaltsplatzhalter 4" descr="Abbildung Kapitel 07_54.tif"/>
          <p:cNvPicPr>
            <a:picLocks noGrp="1" noChangeAspect="1"/>
          </p:cNvPicPr>
          <p:nvPr>
            <p:ph sz="quarter" idx="12"/>
          </p:nvPr>
        </p:nvPicPr>
        <p:blipFill>
          <a:blip r:embed="rId2"/>
          <a:stretch>
            <a:fillRect/>
          </a:stretch>
        </p:blipFill>
        <p:spPr>
          <a:xfrm>
            <a:off x="7804614" y="3068960"/>
            <a:ext cx="2761488" cy="3523488"/>
          </a:xfrm>
        </p:spPr>
      </p:pic>
      <p:sp>
        <p:nvSpPr>
          <p:cNvPr id="4" name="Textplatzhalter 3"/>
          <p:cNvSpPr>
            <a:spLocks noGrp="1"/>
          </p:cNvSpPr>
          <p:nvPr>
            <p:ph type="body" sz="quarter" idx="13"/>
          </p:nvPr>
        </p:nvSpPr>
        <p:spPr/>
        <p:txBody>
          <a:bodyPr/>
          <a:lstStyle/>
          <a:p>
            <a:r>
              <a:rPr lang="de-AT" dirty="0" err="1"/>
              <a:t>Keyframe</a:t>
            </a:r>
            <a:r>
              <a:rPr lang="de-AT" dirty="0"/>
              <a:t>-Animationstypen</a:t>
            </a:r>
          </a:p>
        </p:txBody>
      </p:sp>
      <p:pic>
        <p:nvPicPr>
          <p:cNvPr id="6" name="Grafik 5" descr="Abbildung Kapitel 07_55.tif"/>
          <p:cNvPicPr>
            <a:picLocks noChangeAspect="1"/>
          </p:cNvPicPr>
          <p:nvPr/>
        </p:nvPicPr>
        <p:blipFill>
          <a:blip r:embed="rId3"/>
          <a:stretch>
            <a:fillRect/>
          </a:stretch>
        </p:blipFill>
        <p:spPr>
          <a:xfrm>
            <a:off x="1881158" y="2857840"/>
            <a:ext cx="2667000" cy="3523488"/>
          </a:xfrm>
          <a:prstGeom prst="rect">
            <a:avLst/>
          </a:prstGeom>
        </p:spPr>
      </p:pic>
      <p:pic>
        <p:nvPicPr>
          <p:cNvPr id="7" name="Grafik 6" descr="Abbildung Kapitel 07_56.tif"/>
          <p:cNvPicPr>
            <a:picLocks noChangeAspect="1"/>
          </p:cNvPicPr>
          <p:nvPr/>
        </p:nvPicPr>
        <p:blipFill>
          <a:blip r:embed="rId4"/>
          <a:stretch>
            <a:fillRect/>
          </a:stretch>
        </p:blipFill>
        <p:spPr>
          <a:xfrm>
            <a:off x="4652386" y="2222956"/>
            <a:ext cx="3048000" cy="3429000"/>
          </a:xfrm>
          <a:prstGeom prst="rect">
            <a:avLst/>
          </a:prstGeom>
        </p:spPr>
      </p:pic>
      <p:sp>
        <p:nvSpPr>
          <p:cNvPr id="8" name="Textfeld 7"/>
          <p:cNvSpPr txBox="1"/>
          <p:nvPr/>
        </p:nvSpPr>
        <p:spPr>
          <a:xfrm>
            <a:off x="7667637" y="2572088"/>
            <a:ext cx="893643" cy="369332"/>
          </a:xfrm>
          <a:prstGeom prst="rect">
            <a:avLst/>
          </a:prstGeom>
          <a:noFill/>
        </p:spPr>
        <p:txBody>
          <a:bodyPr wrap="none" rtlCol="0">
            <a:spAutoFit/>
          </a:bodyPr>
          <a:lstStyle/>
          <a:p>
            <a:r>
              <a:rPr lang="de-AT" dirty="0"/>
              <a:t>Diskret</a:t>
            </a:r>
          </a:p>
        </p:txBody>
      </p:sp>
      <p:sp>
        <p:nvSpPr>
          <p:cNvPr id="9" name="Textfeld 8"/>
          <p:cNvSpPr txBox="1"/>
          <p:nvPr/>
        </p:nvSpPr>
        <p:spPr>
          <a:xfrm>
            <a:off x="1952597" y="2500650"/>
            <a:ext cx="808235" cy="369332"/>
          </a:xfrm>
          <a:prstGeom prst="rect">
            <a:avLst/>
          </a:prstGeom>
          <a:noFill/>
        </p:spPr>
        <p:txBody>
          <a:bodyPr wrap="none" rtlCol="0">
            <a:spAutoFit/>
          </a:bodyPr>
          <a:lstStyle/>
          <a:p>
            <a:r>
              <a:rPr lang="de-AT" dirty="0"/>
              <a:t>Linear</a:t>
            </a:r>
          </a:p>
        </p:txBody>
      </p:sp>
      <p:sp>
        <p:nvSpPr>
          <p:cNvPr id="10" name="Textfeld 9"/>
          <p:cNvSpPr txBox="1"/>
          <p:nvPr/>
        </p:nvSpPr>
        <p:spPr>
          <a:xfrm>
            <a:off x="4738678" y="5651956"/>
            <a:ext cx="797270" cy="369332"/>
          </a:xfrm>
          <a:prstGeom prst="rect">
            <a:avLst/>
          </a:prstGeom>
          <a:noFill/>
        </p:spPr>
        <p:txBody>
          <a:bodyPr wrap="none" rtlCol="0">
            <a:spAutoFit/>
          </a:bodyPr>
          <a:lstStyle/>
          <a:p>
            <a:r>
              <a:rPr lang="de-AT" dirty="0" err="1"/>
              <a:t>Spline</a:t>
            </a:r>
            <a:endParaRPr lang="de-A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err="1"/>
              <a:t>WinForms</a:t>
            </a:r>
            <a:r>
              <a:rPr lang="de-AT" dirty="0"/>
              <a:t> Rendering</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Animationen</a:t>
            </a:r>
          </a:p>
        </p:txBody>
      </p:sp>
      <p:pic>
        <p:nvPicPr>
          <p:cNvPr id="5" name="Inhaltsplatzhalter 4" descr="Abbildung Kapitel 07_57.tif"/>
          <p:cNvPicPr>
            <a:picLocks noGrp="1" noChangeAspect="1"/>
          </p:cNvPicPr>
          <p:nvPr>
            <p:ph sz="quarter" idx="12"/>
          </p:nvPr>
        </p:nvPicPr>
        <p:blipFill>
          <a:blip r:embed="rId2"/>
          <a:stretch>
            <a:fillRect/>
          </a:stretch>
        </p:blipFill>
        <p:spPr>
          <a:xfrm>
            <a:off x="1520726" y="2214435"/>
            <a:ext cx="4666488" cy="3715512"/>
          </a:xfrm>
        </p:spPr>
      </p:pic>
      <p:sp>
        <p:nvSpPr>
          <p:cNvPr id="4" name="Textplatzhalter 3"/>
          <p:cNvSpPr>
            <a:spLocks noGrp="1"/>
          </p:cNvSpPr>
          <p:nvPr>
            <p:ph type="body" sz="quarter" idx="13"/>
          </p:nvPr>
        </p:nvSpPr>
        <p:spPr/>
        <p:txBody>
          <a:bodyPr/>
          <a:lstStyle/>
          <a:p>
            <a:r>
              <a:rPr lang="de-AT" dirty="0"/>
              <a:t>Path-Animationen</a:t>
            </a:r>
          </a:p>
        </p:txBody>
      </p:sp>
      <p:pic>
        <p:nvPicPr>
          <p:cNvPr id="6" name="Grafik 5" descr="Abbildung Kapitel 07_58.tif"/>
          <p:cNvPicPr>
            <a:picLocks noChangeAspect="1"/>
          </p:cNvPicPr>
          <p:nvPr/>
        </p:nvPicPr>
        <p:blipFill>
          <a:blip r:embed="rId3"/>
          <a:stretch>
            <a:fillRect/>
          </a:stretch>
        </p:blipFill>
        <p:spPr>
          <a:xfrm>
            <a:off x="6312024" y="3356992"/>
            <a:ext cx="4666488" cy="3142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sp>
        <p:nvSpPr>
          <p:cNvPr id="3" name="Inhaltsplatzhalter 2"/>
          <p:cNvSpPr>
            <a:spLocks noGrp="1"/>
          </p:cNvSpPr>
          <p:nvPr>
            <p:ph sz="quarter" idx="12"/>
          </p:nvPr>
        </p:nvSpPr>
        <p:spPr/>
        <p:txBody>
          <a:bodyPr/>
          <a:lstStyle/>
          <a:p>
            <a:r>
              <a:rPr lang="de-AT" dirty="0"/>
              <a:t>Kamera</a:t>
            </a:r>
          </a:p>
          <a:p>
            <a:r>
              <a:rPr lang="de-AT" dirty="0"/>
              <a:t>Licht</a:t>
            </a:r>
          </a:p>
          <a:p>
            <a:r>
              <a:rPr lang="de-AT" dirty="0"/>
              <a:t>3D Modell</a:t>
            </a:r>
          </a:p>
          <a:p>
            <a:r>
              <a:rPr lang="de-AT" dirty="0"/>
              <a:t>Normals</a:t>
            </a:r>
          </a:p>
          <a:p>
            <a:r>
              <a:rPr lang="de-AT" dirty="0"/>
              <a:t>Texturen</a:t>
            </a:r>
          </a:p>
        </p:txBody>
      </p:sp>
      <p:sp>
        <p:nvSpPr>
          <p:cNvPr id="4" name="Textplatzhalter 3"/>
          <p:cNvSpPr>
            <a:spLocks noGrp="1"/>
          </p:cNvSpPr>
          <p:nvPr>
            <p:ph type="body" sz="quarter" idx="13"/>
          </p:nvPr>
        </p:nvSpPr>
        <p:spPr/>
        <p:txBody>
          <a:bodyPr/>
          <a:lstStyle/>
          <a:p>
            <a:r>
              <a:rPr lang="de-AT" dirty="0"/>
              <a:t>Grundkomponenten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a:t>3D Grafik</a:t>
            </a:r>
            <a:endParaRPr lang="de-AT" dirty="0"/>
          </a:p>
        </p:txBody>
      </p:sp>
      <p:pic>
        <p:nvPicPr>
          <p:cNvPr id="5" name="Inhaltsplatzhalter 4" descr="Abbildung Kapitel 07_61.tif"/>
          <p:cNvPicPr>
            <a:picLocks noGrp="1" noChangeAspect="1"/>
          </p:cNvPicPr>
          <p:nvPr>
            <p:ph sz="quarter" idx="12"/>
          </p:nvPr>
        </p:nvPicPr>
        <p:blipFill>
          <a:blip r:embed="rId2"/>
          <a:stretch>
            <a:fillRect/>
          </a:stretch>
        </p:blipFill>
        <p:spPr>
          <a:xfrm>
            <a:off x="1520726" y="2492896"/>
            <a:ext cx="4572000" cy="3621024"/>
          </a:xfrm>
        </p:spPr>
      </p:pic>
      <p:sp>
        <p:nvSpPr>
          <p:cNvPr id="4" name="Textplatzhalter 3"/>
          <p:cNvSpPr>
            <a:spLocks noGrp="1"/>
          </p:cNvSpPr>
          <p:nvPr>
            <p:ph type="body" sz="quarter" idx="13"/>
          </p:nvPr>
        </p:nvSpPr>
        <p:spPr/>
        <p:txBody>
          <a:bodyPr/>
          <a:lstStyle/>
          <a:p>
            <a:r>
              <a:rPr lang="de-AT"/>
              <a:t>Grundkomponenten - Kamera</a:t>
            </a:r>
            <a:endParaRPr lang="de-A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62.tif"/>
          <p:cNvPicPr>
            <a:picLocks noGrp="1" noChangeAspect="1"/>
          </p:cNvPicPr>
          <p:nvPr>
            <p:ph sz="quarter" idx="12"/>
          </p:nvPr>
        </p:nvPicPr>
        <p:blipFill>
          <a:blip r:embed="rId2"/>
          <a:stretch>
            <a:fillRect/>
          </a:stretch>
        </p:blipFill>
        <p:spPr>
          <a:xfrm>
            <a:off x="1553136" y="2153319"/>
            <a:ext cx="3894792" cy="3825799"/>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Grundkomponenten – Licht und Modell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63.tif"/>
          <p:cNvPicPr>
            <a:picLocks noGrp="1" noChangeAspect="1"/>
          </p:cNvPicPr>
          <p:nvPr>
            <p:ph sz="quarter" idx="12"/>
          </p:nvPr>
        </p:nvPicPr>
        <p:blipFill>
          <a:blip r:embed="rId2"/>
          <a:stretch>
            <a:fillRect/>
          </a:stretch>
        </p:blipFill>
        <p:spPr>
          <a:xfrm>
            <a:off x="1536212" y="2060848"/>
            <a:ext cx="3294186" cy="4676775"/>
          </a:xfrm>
        </p:spPr>
      </p:pic>
      <p:sp>
        <p:nvSpPr>
          <p:cNvPr id="4" name="Textplatzhalter 3"/>
          <p:cNvSpPr>
            <a:spLocks noGrp="1"/>
          </p:cNvSpPr>
          <p:nvPr>
            <p:ph type="body" sz="quarter" idx="13"/>
          </p:nvPr>
        </p:nvSpPr>
        <p:spPr/>
        <p:txBody>
          <a:bodyPr/>
          <a:lstStyle/>
          <a:p>
            <a:r>
              <a:rPr lang="de-AT" dirty="0"/>
              <a:t>Grundkomponenten - Beleuchtung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64.tif"/>
          <p:cNvPicPr>
            <a:picLocks noGrp="1" noChangeAspect="1"/>
          </p:cNvPicPr>
          <p:nvPr>
            <p:ph sz="quarter" idx="12"/>
          </p:nvPr>
        </p:nvPicPr>
        <p:blipFill>
          <a:blip r:embed="rId2"/>
          <a:stretch>
            <a:fillRect/>
          </a:stretch>
        </p:blipFill>
        <p:spPr>
          <a:xfrm>
            <a:off x="1576398" y="2348880"/>
            <a:ext cx="6349601" cy="3528392"/>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Grundkomponenten - Modell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65.tif"/>
          <p:cNvPicPr>
            <a:picLocks noGrp="1" noChangeAspect="1"/>
          </p:cNvPicPr>
          <p:nvPr>
            <p:ph sz="quarter" idx="12"/>
          </p:nvPr>
        </p:nvPicPr>
        <p:blipFill>
          <a:blip r:embed="rId2"/>
          <a:stretch>
            <a:fillRect/>
          </a:stretch>
        </p:blipFill>
        <p:spPr>
          <a:xfrm>
            <a:off x="1520726" y="2253883"/>
            <a:ext cx="3351138" cy="2712583"/>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a:prstGeom prst="rect">
            <a:avLst/>
          </a:prstGeom>
        </p:spPr>
        <p:txBody>
          <a:bodyPr/>
          <a:lstStyle/>
          <a:p>
            <a:r>
              <a:rPr lang="de-AT" dirty="0" err="1"/>
              <a:t>Meshes</a:t>
            </a:r>
            <a:endParaRPr lang="de-AT" dirty="0"/>
          </a:p>
        </p:txBody>
      </p:sp>
      <p:pic>
        <p:nvPicPr>
          <p:cNvPr id="6" name="Grafik 5" descr="Abbildung Kapitel 07_66.tif"/>
          <p:cNvPicPr>
            <a:picLocks noChangeAspect="1"/>
          </p:cNvPicPr>
          <p:nvPr/>
        </p:nvPicPr>
        <p:blipFill>
          <a:blip r:embed="rId3"/>
          <a:stretch>
            <a:fillRect/>
          </a:stretch>
        </p:blipFill>
        <p:spPr>
          <a:xfrm>
            <a:off x="7273778" y="1020122"/>
            <a:ext cx="3214710" cy="5145182"/>
          </a:xfrm>
          <a:prstGeom prst="rect">
            <a:avLst/>
          </a:prstGeom>
          <a:ln>
            <a:noFill/>
          </a:ln>
          <a:effectLst>
            <a:outerShdw blurRad="292100" dist="139700" dir="2700000" algn="tl" rotWithShape="0">
              <a:srgbClr val="333333">
                <a:alpha val="65000"/>
              </a:srgbClr>
            </a:outerShdw>
          </a:effectLst>
        </p:spPr>
      </p:pic>
      <p:sp>
        <p:nvSpPr>
          <p:cNvPr id="7" name="Abgerundetes Rechteck 6"/>
          <p:cNvSpPr/>
          <p:nvPr/>
        </p:nvSpPr>
        <p:spPr>
          <a:xfrm>
            <a:off x="1519618" y="5229200"/>
            <a:ext cx="5500726" cy="1436690"/>
          </a:xfrm>
          <a:prstGeom prst="roundRect">
            <a:avLst/>
          </a:prstGeom>
        </p:spPr>
        <p:style>
          <a:lnRef idx="1">
            <a:schemeClr val="dk1"/>
          </a:lnRef>
          <a:fillRef idx="2">
            <a:schemeClr val="dk1"/>
          </a:fillRef>
          <a:effectRef idx="1">
            <a:schemeClr val="dk1"/>
          </a:effectRef>
          <a:fontRef idx="minor">
            <a:schemeClr val="dk1"/>
          </a:fontRef>
        </p:style>
        <p:txBody>
          <a:bodyPr rtlCol="0" anchor="ctr">
            <a:scene3d>
              <a:camera prst="orthographicFront"/>
              <a:lightRig rig="threePt" dir="t"/>
            </a:scene3d>
            <a:sp3d/>
          </a:bodyPr>
          <a:lstStyle/>
          <a:p>
            <a:r>
              <a:rPr lang="en-US" sz="1400" dirty="0">
                <a:solidFill>
                  <a:srgbClr val="01225F"/>
                </a:solidFill>
                <a:latin typeface="Courier New" pitchFamily="49" charset="0"/>
                <a:cs typeface="Courier New" pitchFamily="49" charset="0"/>
              </a:rPr>
              <a:t>&lt;MeshGeometry3D x:Key="</a:t>
            </a:r>
            <a:r>
              <a:rPr lang="en-US" sz="1400" dirty="0" err="1">
                <a:solidFill>
                  <a:srgbClr val="01225F"/>
                </a:solidFill>
                <a:latin typeface="Courier New" pitchFamily="49" charset="0"/>
                <a:cs typeface="Courier New" pitchFamily="49" charset="0"/>
              </a:rPr>
              <a:t>Rect</a:t>
            </a:r>
            <a:r>
              <a:rPr lang="en-US" sz="1400" dirty="0">
                <a:solidFill>
                  <a:srgbClr val="01225F"/>
                </a:solidFill>
                <a:latin typeface="Courier New" pitchFamily="49" charset="0"/>
                <a:cs typeface="Courier New" pitchFamily="49" charset="0"/>
              </a:rPr>
              <a:t>" </a:t>
            </a:r>
          </a:p>
          <a:p>
            <a:r>
              <a:rPr lang="en-US" sz="1400" dirty="0">
                <a:solidFill>
                  <a:srgbClr val="01225F"/>
                </a:solidFill>
                <a:latin typeface="Courier New" pitchFamily="49" charset="0"/>
                <a:cs typeface="Courier New" pitchFamily="49" charset="0"/>
              </a:rPr>
              <a:t>  Positions="0 0 0  100 0 0  100 100 0  0 100 0" </a:t>
            </a:r>
          </a:p>
          <a:p>
            <a:r>
              <a:rPr lang="en-US" sz="1400" dirty="0">
                <a:solidFill>
                  <a:srgbClr val="01225F"/>
                </a:solidFill>
                <a:latin typeface="Courier New" pitchFamily="49" charset="0"/>
                <a:cs typeface="Courier New" pitchFamily="49" charset="0"/>
              </a:rPr>
              <a:t>  </a:t>
            </a:r>
            <a:r>
              <a:rPr lang="en-US" sz="1400" dirty="0" err="1">
                <a:solidFill>
                  <a:srgbClr val="01225F"/>
                </a:solidFill>
                <a:latin typeface="Courier New" pitchFamily="49" charset="0"/>
                <a:cs typeface="Courier New" pitchFamily="49" charset="0"/>
              </a:rPr>
              <a:t>TriangleIndices</a:t>
            </a:r>
            <a:r>
              <a:rPr lang="en-US" sz="1400" dirty="0">
                <a:solidFill>
                  <a:srgbClr val="01225F"/>
                </a:solidFill>
                <a:latin typeface="Courier New" pitchFamily="49" charset="0"/>
                <a:cs typeface="Courier New" pitchFamily="49" charset="0"/>
              </a:rPr>
              <a:t>="0 1 2  0 2 3"/&gt;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70.tif"/>
          <p:cNvPicPr>
            <a:picLocks noGrp="1" noChangeAspect="1"/>
          </p:cNvPicPr>
          <p:nvPr>
            <p:ph sz="quarter" idx="12"/>
          </p:nvPr>
        </p:nvPicPr>
        <p:blipFill>
          <a:blip r:embed="rId2"/>
          <a:stretch>
            <a:fillRect/>
          </a:stretch>
        </p:blipFill>
        <p:spPr>
          <a:xfrm>
            <a:off x="1520727" y="2164665"/>
            <a:ext cx="4257492" cy="4432687"/>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Normals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71.tif"/>
          <p:cNvPicPr>
            <a:picLocks noGrp="1" noChangeAspect="1"/>
          </p:cNvPicPr>
          <p:nvPr>
            <p:ph sz="quarter" idx="12"/>
          </p:nvPr>
        </p:nvPicPr>
        <p:blipFill>
          <a:blip r:embed="rId2"/>
          <a:stretch>
            <a:fillRect/>
          </a:stretch>
        </p:blipFill>
        <p:spPr>
          <a:xfrm>
            <a:off x="1520726" y="2204864"/>
            <a:ext cx="4477512" cy="2478024"/>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Beispiel</a:t>
            </a:r>
          </a:p>
        </p:txBody>
      </p:sp>
      <p:pic>
        <p:nvPicPr>
          <p:cNvPr id="6" name="Grafik 5" descr="Abbildung Kapitel 07_72.tif"/>
          <p:cNvPicPr>
            <a:picLocks noChangeAspect="1"/>
          </p:cNvPicPr>
          <p:nvPr/>
        </p:nvPicPr>
        <p:blipFill>
          <a:blip r:embed="rId3"/>
          <a:stretch>
            <a:fillRect/>
          </a:stretch>
        </p:blipFill>
        <p:spPr>
          <a:xfrm>
            <a:off x="6528048" y="4149080"/>
            <a:ext cx="3334512" cy="219151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a:t>3D Grafik</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itel 78"/>
          <p:cNvSpPr>
            <a:spLocks noGrp="1"/>
          </p:cNvSpPr>
          <p:nvPr>
            <p:ph type="title"/>
          </p:nvPr>
        </p:nvSpPr>
        <p:spPr/>
        <p:txBody>
          <a:bodyPr/>
          <a:lstStyle/>
          <a:p>
            <a:r>
              <a:rPr lang="de-AT" dirty="0"/>
              <a:t>Rendering</a:t>
            </a:r>
          </a:p>
        </p:txBody>
      </p:sp>
      <p:sp>
        <p:nvSpPr>
          <p:cNvPr id="80" name="Textplatzhalter 79"/>
          <p:cNvSpPr>
            <a:spLocks noGrp="1"/>
          </p:cNvSpPr>
          <p:nvPr>
            <p:ph type="body" sz="quarter" idx="13"/>
          </p:nvPr>
        </p:nvSpPr>
        <p:spPr/>
        <p:txBody>
          <a:bodyPr/>
          <a:lstStyle/>
          <a:p>
            <a:r>
              <a:rPr lang="de-AT" dirty="0"/>
              <a:t>In WPF</a:t>
            </a:r>
          </a:p>
        </p:txBody>
      </p:sp>
      <p:pic>
        <p:nvPicPr>
          <p:cNvPr id="6" name="Grafik 4" descr="Abbildung Kapitel 07_06.tif"/>
          <p:cNvPicPr>
            <a:picLocks noGrp="1" noChangeAspect="1"/>
          </p:cNvPicPr>
          <p:nvPr>
            <p:ph sz="quarter" idx="12"/>
          </p:nvPr>
        </p:nvPicPr>
        <p:blipFill>
          <a:blip r:embed="rId2"/>
          <a:stretch>
            <a:fillRect/>
          </a:stretch>
        </p:blipFill>
        <p:spPr>
          <a:xfrm>
            <a:off x="1520725" y="2132856"/>
            <a:ext cx="5085853" cy="3816424"/>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3D Grafik</a:t>
            </a:r>
          </a:p>
        </p:txBody>
      </p:sp>
      <p:pic>
        <p:nvPicPr>
          <p:cNvPr id="5" name="Inhaltsplatzhalter 4" descr="Abbildung Kapitel 07_74.tif"/>
          <p:cNvPicPr>
            <a:picLocks noGrp="1" noChangeAspect="1"/>
          </p:cNvPicPr>
          <p:nvPr>
            <p:ph sz="quarter" idx="12"/>
          </p:nvPr>
        </p:nvPicPr>
        <p:blipFill>
          <a:blip r:embed="rId3"/>
          <a:stretch>
            <a:fillRect/>
          </a:stretch>
        </p:blipFill>
        <p:spPr>
          <a:xfrm>
            <a:off x="1520726" y="2389772"/>
            <a:ext cx="2572512" cy="3048000"/>
          </a:xfrm>
          <a:prstGeom prst="rect">
            <a:avLst/>
          </a:prstGeom>
          <a:ln>
            <a:noFill/>
          </a:ln>
          <a:effectLst>
            <a:outerShdw blurRad="292100" dist="139700" dir="2700000" algn="tl" rotWithShape="0">
              <a:srgbClr val="333333">
                <a:alpha val="65000"/>
              </a:srgbClr>
            </a:outerShdw>
          </a:effectLst>
        </p:spPr>
      </p:pic>
      <p:sp>
        <p:nvSpPr>
          <p:cNvPr id="4" name="Textplatzhalter 3"/>
          <p:cNvSpPr>
            <a:spLocks noGrp="1"/>
          </p:cNvSpPr>
          <p:nvPr>
            <p:ph type="body" sz="quarter" idx="13"/>
          </p:nvPr>
        </p:nvSpPr>
        <p:spPr/>
        <p:txBody>
          <a:bodyPr/>
          <a:lstStyle/>
          <a:p>
            <a:r>
              <a:rPr lang="de-AT" dirty="0"/>
              <a:t>Texturen</a:t>
            </a:r>
          </a:p>
        </p:txBody>
      </p:sp>
      <p:pic>
        <p:nvPicPr>
          <p:cNvPr id="6" name="Grafik 5" descr="Abbildung Kapitel 07_77.tif"/>
          <p:cNvPicPr>
            <a:picLocks noChangeAspect="1"/>
          </p:cNvPicPr>
          <p:nvPr/>
        </p:nvPicPr>
        <p:blipFill>
          <a:blip r:embed="rId4"/>
          <a:stretch>
            <a:fillRect/>
          </a:stretch>
        </p:blipFill>
        <p:spPr>
          <a:xfrm>
            <a:off x="4943872" y="2404339"/>
            <a:ext cx="2232248" cy="3126863"/>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a:t>3D Grafik mit Texturen</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521884" y="452967"/>
            <a:ext cx="10335683" cy="914400"/>
          </a:xfrm>
        </p:spPr>
        <p:txBody>
          <a:bodyPr/>
          <a:lstStyle/>
          <a:p>
            <a:r>
              <a:rPr lang="en-US" dirty="0"/>
              <a:t>Windows Presentation Foundation</a:t>
            </a:r>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526117" y="4180418"/>
            <a:ext cx="5052483" cy="488949"/>
          </a:xfrm>
        </p:spPr>
        <p:txBody>
          <a:bodyPr/>
          <a:lstStyle/>
          <a:p>
            <a:r>
              <a:rPr lang="en-US" dirty="0"/>
              <a:t>Thank your for coming!</a:t>
            </a:r>
          </a:p>
        </p:txBody>
      </p:sp>
      <p:sp>
        <p:nvSpPr>
          <p:cNvPr id="22" name="Content Placeholder 21"/>
          <p:cNvSpPr>
            <a:spLocks noGrp="1"/>
          </p:cNvSpPr>
          <p:nvPr>
            <p:ph sz="quarter" idx="26"/>
          </p:nvPr>
        </p:nvSpPr>
        <p:spPr>
          <a:xfrm>
            <a:off x="6957484" y="3117851"/>
            <a:ext cx="1058333" cy="1062567"/>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13326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err="1"/>
              <a:t>Transparenzeffekte</a:t>
            </a:r>
            <a:endParaRPr lang="de-AT" dirty="0"/>
          </a:p>
        </p:txBody>
      </p:sp>
      <p:sp>
        <p:nvSpPr>
          <p:cNvPr id="6" name="Text Placeholder 5"/>
          <p:cNvSpPr>
            <a:spLocks noGrp="1"/>
          </p:cNvSpPr>
          <p:nvPr>
            <p:ph type="body" sz="quarter" idx="23"/>
          </p:nvPr>
        </p:nvSpPr>
        <p:spPr/>
        <p:txBody>
          <a:bodyPr/>
          <a:lstStyle/>
          <a:p>
            <a:endParaRPr lang="de-AT"/>
          </a:p>
        </p:txBody>
      </p:sp>
      <p:sp>
        <p:nvSpPr>
          <p:cNvPr id="7" name="Text Placeholder 6"/>
          <p:cNvSpPr>
            <a:spLocks noGrp="1"/>
          </p:cNvSpPr>
          <p:nvPr>
            <p:ph type="body" sz="quarter" idx="24"/>
          </p:nvPr>
        </p:nvSpPr>
        <p:spPr/>
        <p:txBody>
          <a:bodyPr/>
          <a:lstStyle/>
          <a:p>
            <a:endParaRPr lang="de-AT"/>
          </a:p>
        </p:txBody>
      </p:sp>
      <p:pic>
        <p:nvPicPr>
          <p:cNvPr id="4" name="Grafik 3" descr="Abbildung Kapitel 07_07.tif"/>
          <p:cNvPicPr>
            <a:picLocks noChangeAspect="1"/>
          </p:cNvPicPr>
          <p:nvPr/>
        </p:nvPicPr>
        <p:blipFill>
          <a:blip r:embed="rId2"/>
          <a:stretch>
            <a:fillRect/>
          </a:stretch>
        </p:blipFill>
        <p:spPr>
          <a:xfrm>
            <a:off x="607750" y="863481"/>
            <a:ext cx="3505200" cy="38227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err="1"/>
              <a:t>Layouting</a:t>
            </a:r>
            <a:endParaRPr lang="de-AT" dirty="0"/>
          </a:p>
        </p:txBody>
      </p:sp>
      <p:sp>
        <p:nvSpPr>
          <p:cNvPr id="4" name="Text Placeholder 3"/>
          <p:cNvSpPr>
            <a:spLocks noGrp="1"/>
          </p:cNvSpPr>
          <p:nvPr>
            <p:ph type="body" sz="quarter" idx="23"/>
          </p:nvPr>
        </p:nvSpPr>
        <p:spPr/>
        <p:txBody>
          <a:bodyPr/>
          <a:lstStyle/>
          <a:p>
            <a:endParaRPr lang="de-AT"/>
          </a:p>
        </p:txBody>
      </p:sp>
      <p:sp>
        <p:nvSpPr>
          <p:cNvPr id="7" name="Text Placeholder 6"/>
          <p:cNvSpPr>
            <a:spLocks noGrp="1"/>
          </p:cNvSpPr>
          <p:nvPr>
            <p:ph type="body" sz="quarter" idx="24"/>
          </p:nvPr>
        </p:nvSpPr>
        <p:spPr/>
        <p:txBody>
          <a:bodyPr/>
          <a:lstStyle/>
          <a:p>
            <a:endParaRPr lang="de-AT"/>
          </a:p>
        </p:txBody>
      </p:sp>
      <p:pic>
        <p:nvPicPr>
          <p:cNvPr id="6" name="Grafik 5" descr="Abbildung Kapitel 07_09.tif"/>
          <p:cNvPicPr>
            <a:picLocks noChangeAspect="1"/>
          </p:cNvPicPr>
          <p:nvPr/>
        </p:nvPicPr>
        <p:blipFill>
          <a:blip r:embed="rId2"/>
          <a:stretch>
            <a:fillRect/>
          </a:stretch>
        </p:blipFill>
        <p:spPr>
          <a:xfrm>
            <a:off x="594014" y="961028"/>
            <a:ext cx="4357718" cy="4261848"/>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Animationen</a:t>
            </a:r>
          </a:p>
        </p:txBody>
      </p:sp>
      <p:sp>
        <p:nvSpPr>
          <p:cNvPr id="4" name="Text Placeholder 3"/>
          <p:cNvSpPr>
            <a:spLocks noGrp="1"/>
          </p:cNvSpPr>
          <p:nvPr>
            <p:ph type="body" sz="quarter" idx="23"/>
          </p:nvPr>
        </p:nvSpPr>
        <p:spPr/>
        <p:txBody>
          <a:bodyPr/>
          <a:lstStyle/>
          <a:p>
            <a:endParaRPr lang="de-AT"/>
          </a:p>
        </p:txBody>
      </p:sp>
      <p:sp>
        <p:nvSpPr>
          <p:cNvPr id="7" name="Text Placeholder 6"/>
          <p:cNvSpPr>
            <a:spLocks noGrp="1"/>
          </p:cNvSpPr>
          <p:nvPr>
            <p:ph type="body" sz="quarter" idx="24"/>
          </p:nvPr>
        </p:nvSpPr>
        <p:spPr/>
        <p:txBody>
          <a:bodyPr/>
          <a:lstStyle/>
          <a:p>
            <a:endParaRPr lang="de-AT"/>
          </a:p>
        </p:txBody>
      </p:sp>
      <p:pic>
        <p:nvPicPr>
          <p:cNvPr id="5" name="Grafik 4" descr="Abbildung Kapitel 07_08.tif"/>
          <p:cNvPicPr>
            <a:picLocks noChangeAspect="1"/>
          </p:cNvPicPr>
          <p:nvPr/>
        </p:nvPicPr>
        <p:blipFill>
          <a:blip r:embed="rId2"/>
          <a:stretch>
            <a:fillRect/>
          </a:stretch>
        </p:blipFill>
        <p:spPr>
          <a:xfrm>
            <a:off x="677635" y="647916"/>
            <a:ext cx="4929222" cy="4436300"/>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AT" dirty="0"/>
              <a:t>Shapes vs. Drawing Objects</a:t>
            </a:r>
          </a:p>
        </p:txBody>
      </p:sp>
      <p:pic>
        <p:nvPicPr>
          <p:cNvPr id="6" name="Grafik 3" descr="Abbildung Kapitel 07_10.tif"/>
          <p:cNvPicPr>
            <a:picLocks noGrp="1" noChangeAspect="1"/>
          </p:cNvPicPr>
          <p:nvPr>
            <p:ph sz="quarter" idx="12"/>
          </p:nvPr>
        </p:nvPicPr>
        <p:blipFill>
          <a:blip r:embed="rId2"/>
          <a:stretch>
            <a:fillRect/>
          </a:stretch>
        </p:blipFill>
        <p:spPr>
          <a:xfrm>
            <a:off x="1546090" y="1844824"/>
            <a:ext cx="5630030" cy="427255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6"/>
          </p:nvPr>
        </p:nvSpPr>
        <p:spPr/>
        <p:txBody>
          <a:bodyPr/>
          <a:lstStyle/>
          <a:p>
            <a:r>
              <a:rPr lang="de-AT" dirty="0"/>
              <a:t>Demo</a:t>
            </a:r>
          </a:p>
        </p:txBody>
      </p:sp>
      <p:sp>
        <p:nvSpPr>
          <p:cNvPr id="5" name="Text Placeholder 4"/>
          <p:cNvSpPr>
            <a:spLocks noGrp="1"/>
          </p:cNvSpPr>
          <p:nvPr>
            <p:ph type="body" sz="quarter" idx="23"/>
          </p:nvPr>
        </p:nvSpPr>
        <p:spPr/>
        <p:txBody>
          <a:bodyPr/>
          <a:lstStyle/>
          <a:p>
            <a:r>
              <a:rPr lang="de-AT" dirty="0" err="1"/>
              <a:t>Geometry</a:t>
            </a:r>
            <a:r>
              <a:rPr lang="de-AT" dirty="0"/>
              <a:t> in Ressourcen</a:t>
            </a:r>
          </a:p>
        </p:txBody>
      </p:sp>
      <p:sp>
        <p:nvSpPr>
          <p:cNvPr id="6" name="Text Placeholder 5"/>
          <p:cNvSpPr>
            <a:spLocks noGrp="1"/>
          </p:cNvSpPr>
          <p:nvPr>
            <p:ph type="body" sz="quarter" idx="24"/>
          </p:nvPr>
        </p:nvSpPr>
        <p:spPr/>
        <p:txBody>
          <a:bodyPr/>
          <a:lstStyle/>
          <a:p>
            <a:endParaRPr lang="de-A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7AB3060588C2844B6A31FA10FAA7EBE" ma:contentTypeVersion="0" ma:contentTypeDescription="Create a new document." ma:contentTypeScope="" ma:versionID="41c8c90fa1bd749979afcc2440492d7a">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1DF7829F-573A-49AD-A7DD-628FB4DE01B0}">
  <ds:schemaRefs>
    <ds:schemaRef ds:uri="http://schemas.microsoft.com/sharepoint/v3/contenttype/forms"/>
  </ds:schemaRefs>
</ds:datastoreItem>
</file>

<file path=customXml/itemProps2.xml><?xml version="1.0" encoding="utf-8"?>
<ds:datastoreItem xmlns:ds="http://schemas.openxmlformats.org/officeDocument/2006/customXml" ds:itemID="{464C9237-C439-4C81-8F27-41E9587CA1D3}">
  <ds:schemaRefs>
    <ds:schemaRef ds:uri="http://www.w3.org/XML/1998/namespace"/>
    <ds:schemaRef ds:uri="http://purl.org/dc/dcmitype/"/>
    <ds:schemaRef ds:uri="http://purl.org/dc/terms/"/>
    <ds:schemaRef ds:uri="http://schemas.microsoft.com/office/2006/metadata/properties"/>
    <ds:schemaRef ds:uri="http://schemas.microsoft.com/office/2006/documentManagement/type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BA0A2597-B75B-41C8-A6AA-570E228991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software architects presentation template V2</Template>
  <TotalTime>0</TotalTime>
  <Words>538</Words>
  <Application>Microsoft Office PowerPoint</Application>
  <PresentationFormat>Widescreen</PresentationFormat>
  <Paragraphs>159</Paragraphs>
  <Slides>42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ＭＳ Ｐゴシック</vt:lpstr>
      <vt:lpstr>Arial</vt:lpstr>
      <vt:lpstr>Calibri</vt:lpstr>
      <vt:lpstr>Consolas</vt:lpstr>
      <vt:lpstr>Courier New</vt:lpstr>
      <vt:lpstr>Segoe UI</vt:lpstr>
      <vt:lpstr>Segoe UI Light</vt:lpstr>
      <vt:lpstr>Segoe UI Semilight</vt:lpstr>
      <vt:lpstr>Times New Roman</vt:lpstr>
      <vt:lpstr>Wingdings 3</vt:lpstr>
      <vt:lpstr>Larissa-Design</vt:lpstr>
      <vt:lpstr>WPF</vt:lpstr>
      <vt:lpstr>Rendering</vt:lpstr>
      <vt:lpstr>PowerPoint Presentation</vt:lpstr>
      <vt:lpstr>Rendering</vt:lpstr>
      <vt:lpstr>PowerPoint Presentation</vt:lpstr>
      <vt:lpstr>PowerPoint Presentation</vt:lpstr>
      <vt:lpstr>PowerPoint Presentation</vt:lpstr>
      <vt:lpstr>Shapes vs. Drawing Objects</vt:lpstr>
      <vt:lpstr>PowerPoint Presentation</vt:lpstr>
      <vt:lpstr>Shapes</vt:lpstr>
      <vt:lpstr>Shapes</vt:lpstr>
      <vt:lpstr>PowerPoint Presentation</vt:lpstr>
      <vt:lpstr>Freezables</vt:lpstr>
      <vt:lpstr>Freezables</vt:lpstr>
      <vt:lpstr>Geometries</vt:lpstr>
      <vt:lpstr>Geometries</vt:lpstr>
      <vt:lpstr>PowerPoint Presentation</vt:lpstr>
      <vt:lpstr>Drawing Objects</vt:lpstr>
      <vt:lpstr>Drawing Objects</vt:lpstr>
      <vt:lpstr>Drawing Context</vt:lpstr>
      <vt:lpstr>Brushes</vt:lpstr>
      <vt:lpstr>Brushes</vt:lpstr>
      <vt:lpstr>Brushes</vt:lpstr>
      <vt:lpstr>Bitmap-Effekte</vt:lpstr>
      <vt:lpstr>Transformationen</vt:lpstr>
      <vt:lpstr>Animationen</vt:lpstr>
      <vt:lpstr>Animationen</vt:lpstr>
      <vt:lpstr>Animationen</vt:lpstr>
      <vt:lpstr>Animationen</vt:lpstr>
      <vt:lpstr>Animationen</vt:lpstr>
      <vt:lpstr>3D Grafik</vt:lpstr>
      <vt:lpstr>3D Grafik</vt:lpstr>
      <vt:lpstr>3D Grafik</vt:lpstr>
      <vt:lpstr>3D Grafik</vt:lpstr>
      <vt:lpstr>3D Grafik</vt:lpstr>
      <vt:lpstr>3D Grafik</vt:lpstr>
      <vt:lpstr>3D Grafik</vt:lpstr>
      <vt:lpstr>3D Grafik</vt:lpstr>
      <vt:lpstr>PowerPoint Presentation</vt:lpstr>
      <vt:lpstr>3D Grafik</vt:lpstr>
      <vt:lpstr>PowerPoint Presentation</vt:lpstr>
      <vt:lpstr>Q&amp;A</vt:lpstr>
    </vt:vector>
  </TitlesOfParts>
  <Company>software architects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WPF Training - Grafik und Multimedia</dc:title>
  <dc:creator>rainer@software-architects.at</dc:creator>
  <cp:lastModifiedBy>Rainer Stropek</cp:lastModifiedBy>
  <cp:revision>180</cp:revision>
  <dcterms:created xsi:type="dcterms:W3CDTF">2007-02-26T12:11:41Z</dcterms:created>
  <dcterms:modified xsi:type="dcterms:W3CDTF">2016-06-07T13:19:54Z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0x01010067AB3060588C2844B6A31FA10FAA7EBE</vt:lpwstr>
  </property>
</Properties>
</file>